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6858000" cx="9144000"/>
  <p:notesSz cx="6858000" cy="9144000"/>
  <p:embeddedFontLst>
    <p:embeddedFont>
      <p:font typeface="Libre Franklin"/>
      <p:regular r:id="rId73"/>
      <p:bold r:id="rId74"/>
      <p:italic r:id="rId75"/>
      <p:boldItalic r:id="rId76"/>
    </p:embeddedFont>
    <p:embeddedFont>
      <p:font typeface="Tahoma"/>
      <p:regular r:id="rId77"/>
      <p:bold r:id="rId78"/>
    </p:embeddedFont>
    <p:embeddedFont>
      <p:font typeface="Libre Baskerville"/>
      <p:regular r:id="rId79"/>
      <p:bold r:id="rId80"/>
      <p:italic r:id="rId81"/>
    </p:embeddedFont>
    <p:embeddedFont>
      <p:font typeface="Noto Sans Symbols"/>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2">
          <p15:clr>
            <a:srgbClr val="A4A3A4"/>
          </p15:clr>
        </p15:guide>
        <p15:guide id="2" pos="2880">
          <p15:clr>
            <a:srgbClr val="A4A3A4"/>
          </p15:clr>
        </p15:guide>
      </p15:sldGuideLst>
    </p:ext>
    <p:ext uri="http://customooxmlschemas.google.com/">
      <go:slidesCustomData xmlns:go="http://customooxmlschemas.google.com/" r:id="rId84" roundtripDataSignature="AMtx7mjsd9fMFdzkLGVKwHHnDE/VVutS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F4DA12-FB72-489E-8DA6-42D517E0A3A1}">
  <a:tblStyle styleId="{D0F4DA12-FB72-489E-8DA6-42D517E0A3A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12"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customschemas.google.com/relationships/presentationmetadata" Target="metadata"/><Relationship Id="rId83" Type="http://schemas.openxmlformats.org/officeDocument/2006/relationships/font" Target="fonts/NotoSansSymbols-bold.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ibreBaskerville-bold.fntdata"/><Relationship Id="rId82" Type="http://schemas.openxmlformats.org/officeDocument/2006/relationships/font" Target="fonts/NotoSansSymbols-regular.fntdata"/><Relationship Id="rId81" Type="http://schemas.openxmlformats.org/officeDocument/2006/relationships/font" Target="fonts/LibreBaskervill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ibreFranklin-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ibreFranklin-italic.fntdata"/><Relationship Id="rId30" Type="http://schemas.openxmlformats.org/officeDocument/2006/relationships/slide" Target="slides/slide24.xml"/><Relationship Id="rId74" Type="http://schemas.openxmlformats.org/officeDocument/2006/relationships/font" Target="fonts/LibreFranklin-bold.fntdata"/><Relationship Id="rId33" Type="http://schemas.openxmlformats.org/officeDocument/2006/relationships/slide" Target="slides/slide27.xml"/><Relationship Id="rId77" Type="http://schemas.openxmlformats.org/officeDocument/2006/relationships/font" Target="fonts/Tahoma-regular.fntdata"/><Relationship Id="rId32" Type="http://schemas.openxmlformats.org/officeDocument/2006/relationships/slide" Target="slides/slide26.xml"/><Relationship Id="rId76" Type="http://schemas.openxmlformats.org/officeDocument/2006/relationships/font" Target="fonts/LibreFranklin-boldItalic.fntdata"/><Relationship Id="rId35" Type="http://schemas.openxmlformats.org/officeDocument/2006/relationships/slide" Target="slides/slide29.xml"/><Relationship Id="rId79" Type="http://schemas.openxmlformats.org/officeDocument/2006/relationships/font" Target="fonts/LibreBaskerville-regular.fntdata"/><Relationship Id="rId34" Type="http://schemas.openxmlformats.org/officeDocument/2006/relationships/slide" Target="slides/slide28.xml"/><Relationship Id="rId78" Type="http://schemas.openxmlformats.org/officeDocument/2006/relationships/font" Target="fonts/Tahoma-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3" name="Google Shape;10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7" name="Google Shape;25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4" name="Google Shape;26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1" name="Google Shape;27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8" name="Google Shape;27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285" name="Google Shape;28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3" name="Google Shape;29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2" name="Google Shape;30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9" name="Google Shape;30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317" name="Google Shape;31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10" name="Google Shape;11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327" name="Google Shape;32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338" name="Google Shape;33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347" name="Google Shape;34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357" name="Google Shape;35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4:notes"/>
          <p:cNvSpPr/>
          <p:nvPr>
            <p:ph idx="2" type="sldImg"/>
          </p:nvPr>
        </p:nvSpPr>
        <p:spPr>
          <a:xfrm>
            <a:off x="1144588" y="685800"/>
            <a:ext cx="4570412"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 name="Google Shape;367;p24:notes"/>
          <p:cNvSpPr txBox="1"/>
          <p:nvPr>
            <p:ph idx="1" type="body"/>
          </p:nvPr>
        </p:nvSpPr>
        <p:spPr>
          <a:xfrm>
            <a:off x="686098" y="4343704"/>
            <a:ext cx="5485805" cy="41138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5:notes"/>
          <p:cNvSpPr/>
          <p:nvPr>
            <p:ph idx="2" type="sldImg"/>
          </p:nvPr>
        </p:nvSpPr>
        <p:spPr>
          <a:xfrm>
            <a:off x="1144588" y="685800"/>
            <a:ext cx="4570412"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p25:notes"/>
          <p:cNvSpPr txBox="1"/>
          <p:nvPr>
            <p:ph idx="1" type="body"/>
          </p:nvPr>
        </p:nvSpPr>
        <p:spPr>
          <a:xfrm>
            <a:off x="686098" y="4343704"/>
            <a:ext cx="5485805" cy="41138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6:notes"/>
          <p:cNvSpPr/>
          <p:nvPr>
            <p:ph idx="2" type="sldImg"/>
          </p:nvPr>
        </p:nvSpPr>
        <p:spPr>
          <a:xfrm>
            <a:off x="1144588" y="685800"/>
            <a:ext cx="4570412"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 name="Google Shape;382;p26:notes"/>
          <p:cNvSpPr txBox="1"/>
          <p:nvPr>
            <p:ph idx="1" type="body"/>
          </p:nvPr>
        </p:nvSpPr>
        <p:spPr>
          <a:xfrm>
            <a:off x="686098" y="4343704"/>
            <a:ext cx="5485805" cy="4113892"/>
          </a:xfrm>
          <a:prstGeom prst="rect">
            <a:avLst/>
          </a:prstGeom>
          <a:noFill/>
          <a:ln>
            <a:noFill/>
          </a:ln>
        </p:spPr>
        <p:txBody>
          <a:bodyPr anchorCtr="0" anchor="t" bIns="45700" lIns="91425" spcFirstLastPara="1" rIns="91425" wrap="square" tIns="45700">
            <a:noAutofit/>
          </a:bodyPr>
          <a:lstStyle/>
          <a:p>
            <a:pPr indent="-216233" lvl="0" marL="216233"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9" name="Google Shape;38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8" name="Google Shape;39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rgbClr val="1C1C1C"/>
                </a:solidFill>
                <a:latin typeface="Tahoma"/>
                <a:ea typeface="Tahoma"/>
                <a:cs typeface="Tahoma"/>
                <a:sym typeface="Tahoma"/>
              </a:rPr>
              <a:t>‹#›</a:t>
            </a:fld>
            <a:endParaRPr b="0" i="0" sz="1200">
              <a:solidFill>
                <a:srgbClr val="1C1C1C"/>
              </a:solidFill>
              <a:latin typeface="Tahoma"/>
              <a:ea typeface="Tahoma"/>
              <a:cs typeface="Tahoma"/>
              <a:sym typeface="Tahoma"/>
            </a:endParaRPr>
          </a:p>
        </p:txBody>
      </p:sp>
      <p:sp>
        <p:nvSpPr>
          <p:cNvPr id="405" name="Google Shape;405;p29:notes"/>
          <p:cNvSpPr txBox="1"/>
          <p:nvPr/>
        </p:nvSpPr>
        <p:spPr>
          <a:xfrm>
            <a:off x="3884613" y="8685213"/>
            <a:ext cx="297021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06" name="Google Shape;406;p29:notes"/>
          <p:cNvSpPr txBox="1"/>
          <p:nvPr/>
        </p:nvSpPr>
        <p:spPr>
          <a:xfrm>
            <a:off x="3884613"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07" name="Google Shape;40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8" name="Google Shape;408;p29: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09" name="Google Shape;409;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18" name="Google Shape;11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rgbClr val="1C1C1C"/>
                </a:solidFill>
                <a:latin typeface="Tahoma"/>
                <a:ea typeface="Tahoma"/>
                <a:cs typeface="Tahoma"/>
                <a:sym typeface="Tahoma"/>
              </a:rPr>
              <a:t>‹#›</a:t>
            </a:fld>
            <a:endParaRPr b="0" i="0" sz="1200">
              <a:solidFill>
                <a:srgbClr val="1C1C1C"/>
              </a:solidFill>
              <a:latin typeface="Tahoma"/>
              <a:ea typeface="Tahoma"/>
              <a:cs typeface="Tahoma"/>
              <a:sym typeface="Tahoma"/>
            </a:endParaRPr>
          </a:p>
        </p:txBody>
      </p:sp>
      <p:sp>
        <p:nvSpPr>
          <p:cNvPr id="419" name="Google Shape;419;p30:notes"/>
          <p:cNvSpPr txBox="1"/>
          <p:nvPr/>
        </p:nvSpPr>
        <p:spPr>
          <a:xfrm>
            <a:off x="3884613" y="8685213"/>
            <a:ext cx="297021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20" name="Google Shape;420;p30:notes"/>
          <p:cNvSpPr txBox="1"/>
          <p:nvPr/>
        </p:nvSpPr>
        <p:spPr>
          <a:xfrm>
            <a:off x="3884613"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21" name="Google Shape;42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2" name="Google Shape;422;p30: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23" name="Google Shape;42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rgbClr val="1C1C1C"/>
                </a:solidFill>
                <a:latin typeface="Tahoma"/>
                <a:ea typeface="Tahoma"/>
                <a:cs typeface="Tahoma"/>
                <a:sym typeface="Tahoma"/>
              </a:rPr>
              <a:t>‹#›</a:t>
            </a:fld>
            <a:endParaRPr b="0" i="0" sz="1200">
              <a:solidFill>
                <a:srgbClr val="1C1C1C"/>
              </a:solidFill>
              <a:latin typeface="Tahoma"/>
              <a:ea typeface="Tahoma"/>
              <a:cs typeface="Tahoma"/>
              <a:sym typeface="Tahoma"/>
            </a:endParaRPr>
          </a:p>
        </p:txBody>
      </p:sp>
      <p:sp>
        <p:nvSpPr>
          <p:cNvPr id="430" name="Google Shape;430;p31:notes"/>
          <p:cNvSpPr txBox="1"/>
          <p:nvPr/>
        </p:nvSpPr>
        <p:spPr>
          <a:xfrm>
            <a:off x="3884613" y="8685213"/>
            <a:ext cx="297021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31" name="Google Shape;431;p31:notes"/>
          <p:cNvSpPr txBox="1"/>
          <p:nvPr/>
        </p:nvSpPr>
        <p:spPr>
          <a:xfrm>
            <a:off x="3884613"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32" name="Google Shape;43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3" name="Google Shape;433;p31: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34" name="Google Shape;43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rgbClr val="1C1C1C"/>
                </a:solidFill>
                <a:latin typeface="Tahoma"/>
                <a:ea typeface="Tahoma"/>
                <a:cs typeface="Tahoma"/>
                <a:sym typeface="Tahoma"/>
              </a:rPr>
              <a:t>‹#›</a:t>
            </a:fld>
            <a:endParaRPr b="0" i="0" sz="1200">
              <a:solidFill>
                <a:srgbClr val="1C1C1C"/>
              </a:solidFill>
              <a:latin typeface="Tahoma"/>
              <a:ea typeface="Tahoma"/>
              <a:cs typeface="Tahoma"/>
              <a:sym typeface="Tahoma"/>
            </a:endParaRPr>
          </a:p>
        </p:txBody>
      </p:sp>
      <p:sp>
        <p:nvSpPr>
          <p:cNvPr id="442" name="Google Shape;442;p32:notes"/>
          <p:cNvSpPr txBox="1"/>
          <p:nvPr/>
        </p:nvSpPr>
        <p:spPr>
          <a:xfrm>
            <a:off x="3884613" y="8685213"/>
            <a:ext cx="297021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43" name="Google Shape;443;p32:notes"/>
          <p:cNvSpPr txBox="1"/>
          <p:nvPr/>
        </p:nvSpPr>
        <p:spPr>
          <a:xfrm>
            <a:off x="3884613"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44" name="Google Shape;44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5" name="Google Shape;445;p32: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446" name="Google Shape;44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4" name="Google Shape;45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1" name="Google Shape;46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fc4ddec63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8" name="Google Shape;468;g1fc4ddec63f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9" name="Google Shape;469;g1fc4ddec63f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6" name="Google Shape;47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83" name="Google Shape;48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1" name="Google Shape;49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9" name="Google Shape;49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131" name="Google Shape;13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7" name="Google Shape;50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5" name="Google Shape;51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2" name="Google Shape;52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1" name="Google Shape;53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9" name="Google Shape;53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7" name="Google Shape;54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55" name="Google Shape;55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3" name="Google Shape;56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71" name="Google Shape;571;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79" name="Google Shape;579;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140" name="Google Shape;14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87" name="Google Shape;58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95" name="Google Shape;59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03" name="Google Shape;603;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11" name="Google Shape;61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19" name="Google Shape;61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26" name="Google Shape;62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5" name="Google Shape;63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rgbClr val="1C1C1C"/>
                </a:solidFill>
                <a:latin typeface="Tahoma"/>
                <a:ea typeface="Tahoma"/>
                <a:cs typeface="Tahoma"/>
                <a:sym typeface="Tahoma"/>
              </a:rPr>
              <a:t>‹#›</a:t>
            </a:fld>
            <a:endParaRPr b="0" i="0" sz="1200">
              <a:solidFill>
                <a:srgbClr val="1C1C1C"/>
              </a:solidFill>
              <a:latin typeface="Tahoma"/>
              <a:ea typeface="Tahoma"/>
              <a:cs typeface="Tahoma"/>
              <a:sym typeface="Tahoma"/>
            </a:endParaRPr>
          </a:p>
        </p:txBody>
      </p:sp>
      <p:sp>
        <p:nvSpPr>
          <p:cNvPr id="643" name="Google Shape;643;p56:notes"/>
          <p:cNvSpPr txBox="1"/>
          <p:nvPr/>
        </p:nvSpPr>
        <p:spPr>
          <a:xfrm>
            <a:off x="3884613" y="8685213"/>
            <a:ext cx="297021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44" name="Google Shape;644;p56:notes"/>
          <p:cNvSpPr txBox="1"/>
          <p:nvPr/>
        </p:nvSpPr>
        <p:spPr>
          <a:xfrm>
            <a:off x="3884613"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45" name="Google Shape;64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46" name="Google Shape;646;p56: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47" name="Google Shape;647;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rgbClr val="1C1C1C"/>
                </a:solidFill>
                <a:latin typeface="Tahoma"/>
                <a:ea typeface="Tahoma"/>
                <a:cs typeface="Tahoma"/>
                <a:sym typeface="Tahoma"/>
              </a:rPr>
              <a:t>‹#›</a:t>
            </a:fld>
            <a:endParaRPr b="0" i="0" sz="1200">
              <a:solidFill>
                <a:srgbClr val="1C1C1C"/>
              </a:solidFill>
              <a:latin typeface="Tahoma"/>
              <a:ea typeface="Tahoma"/>
              <a:cs typeface="Tahoma"/>
              <a:sym typeface="Tahoma"/>
            </a:endParaRPr>
          </a:p>
        </p:txBody>
      </p:sp>
      <p:sp>
        <p:nvSpPr>
          <p:cNvPr id="654" name="Google Shape;654;p57:notes"/>
          <p:cNvSpPr txBox="1"/>
          <p:nvPr/>
        </p:nvSpPr>
        <p:spPr>
          <a:xfrm>
            <a:off x="3884613" y="8685213"/>
            <a:ext cx="297021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55" name="Google Shape;655;p57:notes"/>
          <p:cNvSpPr txBox="1"/>
          <p:nvPr/>
        </p:nvSpPr>
        <p:spPr>
          <a:xfrm>
            <a:off x="3884613"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56" name="Google Shape;65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57" name="Google Shape;657;p57: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58" name="Google Shape;658;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rgbClr val="1C1C1C"/>
                </a:solidFill>
                <a:latin typeface="Tahoma"/>
                <a:ea typeface="Tahoma"/>
                <a:cs typeface="Tahoma"/>
                <a:sym typeface="Tahoma"/>
              </a:rPr>
              <a:t>‹#›</a:t>
            </a:fld>
            <a:endParaRPr b="0" i="0" sz="1200">
              <a:solidFill>
                <a:srgbClr val="1C1C1C"/>
              </a:solidFill>
              <a:latin typeface="Tahoma"/>
              <a:ea typeface="Tahoma"/>
              <a:cs typeface="Tahoma"/>
              <a:sym typeface="Tahoma"/>
            </a:endParaRPr>
          </a:p>
        </p:txBody>
      </p:sp>
      <p:sp>
        <p:nvSpPr>
          <p:cNvPr id="669" name="Google Shape;669;p58:notes"/>
          <p:cNvSpPr txBox="1"/>
          <p:nvPr/>
        </p:nvSpPr>
        <p:spPr>
          <a:xfrm>
            <a:off x="3884613" y="8685213"/>
            <a:ext cx="297021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70" name="Google Shape;670;p58:notes"/>
          <p:cNvSpPr txBox="1"/>
          <p:nvPr/>
        </p:nvSpPr>
        <p:spPr>
          <a:xfrm>
            <a:off x="3884613"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71" name="Google Shape;671;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72" name="Google Shape;672;p58: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73" name="Google Shape;67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148" name="Google Shape;14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rgbClr val="1C1C1C"/>
                </a:solidFill>
                <a:latin typeface="Tahoma"/>
                <a:ea typeface="Tahoma"/>
                <a:cs typeface="Tahoma"/>
                <a:sym typeface="Tahoma"/>
              </a:rPr>
              <a:t>‹#›</a:t>
            </a:fld>
            <a:endParaRPr b="0" i="0" sz="1200">
              <a:solidFill>
                <a:srgbClr val="1C1C1C"/>
              </a:solidFill>
              <a:latin typeface="Tahoma"/>
              <a:ea typeface="Tahoma"/>
              <a:cs typeface="Tahoma"/>
              <a:sym typeface="Tahoma"/>
            </a:endParaRPr>
          </a:p>
        </p:txBody>
      </p:sp>
      <p:sp>
        <p:nvSpPr>
          <p:cNvPr id="689" name="Google Shape;689;p59:notes"/>
          <p:cNvSpPr txBox="1"/>
          <p:nvPr/>
        </p:nvSpPr>
        <p:spPr>
          <a:xfrm>
            <a:off x="3884613" y="8685213"/>
            <a:ext cx="297021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90" name="Google Shape;690;p59:notes"/>
          <p:cNvSpPr txBox="1"/>
          <p:nvPr/>
        </p:nvSpPr>
        <p:spPr>
          <a:xfrm>
            <a:off x="3884613"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91" name="Google Shape;69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92" name="Google Shape;692;p59: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93" name="Google Shape;693;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rgbClr val="1C1C1C"/>
                </a:solidFill>
                <a:latin typeface="Tahoma"/>
                <a:ea typeface="Tahoma"/>
                <a:cs typeface="Tahoma"/>
                <a:sym typeface="Tahoma"/>
              </a:rPr>
              <a:t>‹#›</a:t>
            </a:fld>
            <a:endParaRPr b="0" i="0" sz="1200">
              <a:solidFill>
                <a:srgbClr val="1C1C1C"/>
              </a:solidFill>
              <a:latin typeface="Tahoma"/>
              <a:ea typeface="Tahoma"/>
              <a:cs typeface="Tahoma"/>
              <a:sym typeface="Tahoma"/>
            </a:endParaRPr>
          </a:p>
        </p:txBody>
      </p:sp>
      <p:sp>
        <p:nvSpPr>
          <p:cNvPr id="702" name="Google Shape;702;p60:notes"/>
          <p:cNvSpPr txBox="1"/>
          <p:nvPr/>
        </p:nvSpPr>
        <p:spPr>
          <a:xfrm>
            <a:off x="3884613" y="8685213"/>
            <a:ext cx="297021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703" name="Google Shape;703;p60:notes"/>
          <p:cNvSpPr txBox="1"/>
          <p:nvPr/>
        </p:nvSpPr>
        <p:spPr>
          <a:xfrm>
            <a:off x="3884613" y="8685213"/>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704" name="Google Shape;70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05" name="Google Shape;705;p60: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706" name="Google Shape;706;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16" name="Google Shape;716;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723" name="Google Shape;72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4" name="Google Shape;724;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34" name="Google Shape;734;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42" name="Google Shape;74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50" name="Google Shape;750;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157" name="Google Shape;15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167" name="Google Shape;16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76" name="Google Shape;17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a:ea typeface="Times"/>
                <a:cs typeface="Times"/>
                <a:sym typeface="Times"/>
              </a:rPr>
              <a:t>A brute-force attack involves trying every possible key until an intelligible translation of the ciphertext into plaintext is obtained. On average, half of all possible keys must be tried to achieve success. Stallings Table 2.2 shows how much time is required to conduct a brute-force attack, for various common key sizes (DES is 56, AES is 128, Triple-DES is 168, plus general mono-alphabetic cipher), where either a single system or a million parallel systems, are used.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rotWithShape="1">
          <a:blip r:embed="rId2">
            <a:alphaModFix/>
          </a:blip>
          <a:tile algn="tl" flip="none" tx="0" sx="55000" ty="0" sy="55000"/>
        </a:blipFill>
      </p:bgPr>
    </p:bg>
    <p:spTree>
      <p:nvGrpSpPr>
        <p:cNvPr id="17" name="Shape 17"/>
        <p:cNvGrpSpPr/>
        <p:nvPr/>
      </p:nvGrpSpPr>
      <p:grpSpPr>
        <a:xfrm>
          <a:off x="0" y="0"/>
          <a:ext cx="0" cy="0"/>
          <a:chOff x="0" y="0"/>
          <a:chExt cx="0" cy="0"/>
        </a:xfrm>
      </p:grpSpPr>
      <p:sp>
        <p:nvSpPr>
          <p:cNvPr id="18" name="Google Shape;18;p71"/>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9" name="Google Shape;19;p71"/>
          <p:cNvSpPr/>
          <p:nvPr/>
        </p:nvSpPr>
        <p:spPr>
          <a:xfrm>
            <a:off x="65313" y="69755"/>
            <a:ext cx="9013372" cy="669220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0" name="Google Shape;20;p71"/>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580"/>
              </a:spcBef>
              <a:spcAft>
                <a:spcPts val="0"/>
              </a:spcAft>
              <a:buSzPts val="2210"/>
              <a:buNone/>
              <a:defRPr sz="2600">
                <a:solidFill>
                  <a:schemeClr val="dk2"/>
                </a:solidFill>
              </a:defRPr>
            </a:lvl1pPr>
            <a:lvl2pPr lvl="1" algn="ctr">
              <a:lnSpc>
                <a:spcPct val="100000"/>
              </a:lnSpc>
              <a:spcBef>
                <a:spcPts val="370"/>
              </a:spcBef>
              <a:spcAft>
                <a:spcPts val="0"/>
              </a:spcAft>
              <a:buSzPts val="1530"/>
              <a:buNone/>
              <a:defRPr/>
            </a:lvl2pPr>
            <a:lvl3pPr lvl="2" algn="ctr">
              <a:lnSpc>
                <a:spcPct val="100000"/>
              </a:lnSpc>
              <a:spcBef>
                <a:spcPts val="370"/>
              </a:spcBef>
              <a:spcAft>
                <a:spcPts val="0"/>
              </a:spcAft>
              <a:buSzPts val="1530"/>
              <a:buNone/>
              <a:defRPr/>
            </a:lvl3pPr>
            <a:lvl4pPr lvl="3" algn="ctr">
              <a:lnSpc>
                <a:spcPct val="100000"/>
              </a:lnSpc>
              <a:spcBef>
                <a:spcPts val="370"/>
              </a:spcBef>
              <a:spcAft>
                <a:spcPts val="0"/>
              </a:spcAft>
              <a:buSzPts val="1440"/>
              <a:buNone/>
              <a:defRPr/>
            </a:lvl4pPr>
            <a:lvl5pPr lvl="4" algn="ctr">
              <a:lnSpc>
                <a:spcPct val="100000"/>
              </a:lnSpc>
              <a:spcBef>
                <a:spcPts val="370"/>
              </a:spcBef>
              <a:spcAft>
                <a:spcPts val="0"/>
              </a:spcAft>
              <a:buSzPts val="1800"/>
              <a:buNone/>
              <a:defRPr/>
            </a:lvl5pPr>
            <a:lvl6pPr lvl="5" algn="ctr">
              <a:lnSpc>
                <a:spcPct val="100000"/>
              </a:lnSpc>
              <a:spcBef>
                <a:spcPts val="370"/>
              </a:spcBef>
              <a:spcAft>
                <a:spcPts val="0"/>
              </a:spcAft>
              <a:buSzPts val="1800"/>
              <a:buNone/>
              <a:defRPr/>
            </a:lvl6pPr>
            <a:lvl7pPr lvl="6" algn="ctr">
              <a:lnSpc>
                <a:spcPct val="100000"/>
              </a:lnSpc>
              <a:spcBef>
                <a:spcPts val="370"/>
              </a:spcBef>
              <a:spcAft>
                <a:spcPts val="0"/>
              </a:spcAft>
              <a:buSzPts val="1800"/>
              <a:buNone/>
              <a:defRPr/>
            </a:lvl7pPr>
            <a:lvl8pPr lvl="7" algn="ctr">
              <a:lnSpc>
                <a:spcPct val="100000"/>
              </a:lnSpc>
              <a:spcBef>
                <a:spcPts val="370"/>
              </a:spcBef>
              <a:spcAft>
                <a:spcPts val="0"/>
              </a:spcAft>
              <a:buSzPts val="1800"/>
              <a:buNone/>
              <a:defRPr/>
            </a:lvl8pPr>
            <a:lvl9pPr lvl="8" algn="ctr">
              <a:lnSpc>
                <a:spcPct val="100000"/>
              </a:lnSpc>
              <a:spcBef>
                <a:spcPts val="370"/>
              </a:spcBef>
              <a:spcAft>
                <a:spcPts val="0"/>
              </a:spcAft>
              <a:buSzPts val="1800"/>
              <a:buNone/>
              <a:defRPr/>
            </a:lvl9pPr>
          </a:lstStyle>
          <a:p/>
        </p:txBody>
      </p:sp>
      <p:sp>
        <p:nvSpPr>
          <p:cNvPr id="21" name="Google Shape;21;p7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1"/>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24" name="Google Shape;24;p71"/>
          <p:cNvSpPr/>
          <p:nvPr/>
        </p:nvSpPr>
        <p:spPr>
          <a:xfrm>
            <a:off x="62931" y="1449303"/>
            <a:ext cx="9021537" cy="15273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5" name="Google Shape;25;p71"/>
          <p:cNvSpPr/>
          <p:nvPr/>
        </p:nvSpPr>
        <p:spPr>
          <a:xfrm>
            <a:off x="62931" y="1396720"/>
            <a:ext cx="9021537" cy="12058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6" name="Google Shape;26;p71"/>
          <p:cNvSpPr/>
          <p:nvPr/>
        </p:nvSpPr>
        <p:spPr>
          <a:xfrm>
            <a:off x="62931" y="2976649"/>
            <a:ext cx="9021537" cy="11053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7" name="Google Shape;27;p71"/>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rmAutofit/>
          </a:bodyPr>
          <a:lstStyle>
            <a:lvl1pPr lvl="0" algn="ctr">
              <a:lnSpc>
                <a:spcPct val="100000"/>
              </a:lnSpc>
              <a:spcBef>
                <a:spcPts val="0"/>
              </a:spcBef>
              <a:spcAft>
                <a:spcPts val="0"/>
              </a:spcAft>
              <a:buClr>
                <a:srgbClr val="FFFFFF"/>
              </a:buClr>
              <a:buSzPts val="4000"/>
              <a:buFont typeface="Libre Franklin"/>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 name="Shape 89"/>
        <p:cNvGrpSpPr/>
        <p:nvPr/>
      </p:nvGrpSpPr>
      <p:grpSpPr>
        <a:xfrm>
          <a:off x="0" y="0"/>
          <a:ext cx="0" cy="0"/>
          <a:chOff x="0" y="0"/>
          <a:chExt cx="0" cy="0"/>
        </a:xfrm>
      </p:grpSpPr>
      <p:sp>
        <p:nvSpPr>
          <p:cNvPr id="90" name="Google Shape;90;p8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80"/>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92" name="Google Shape;92;p8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8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80"/>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5" name="Shape 95"/>
        <p:cNvGrpSpPr/>
        <p:nvPr/>
      </p:nvGrpSpPr>
      <p:grpSpPr>
        <a:xfrm>
          <a:off x="0" y="0"/>
          <a:ext cx="0" cy="0"/>
          <a:chOff x="0" y="0"/>
          <a:chExt cx="0" cy="0"/>
        </a:xfrm>
      </p:grpSpPr>
      <p:sp>
        <p:nvSpPr>
          <p:cNvPr id="96" name="Google Shape;96;p81"/>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81"/>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98" name="Google Shape;98;p8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8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81"/>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72"/>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2"/>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33" name="Google Shape;33;p7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7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3"/>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7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4"/>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55000" ty="0" sy="55000"/>
        </a:blipFill>
      </p:bgPr>
    </p:bg>
    <p:spTree>
      <p:nvGrpSpPr>
        <p:cNvPr id="43" name="Shape 43"/>
        <p:cNvGrpSpPr/>
        <p:nvPr/>
      </p:nvGrpSpPr>
      <p:grpSpPr>
        <a:xfrm>
          <a:off x="0" y="0"/>
          <a:ext cx="0" cy="0"/>
          <a:chOff x="0" y="0"/>
          <a:chExt cx="0" cy="0"/>
        </a:xfrm>
      </p:grpSpPr>
      <p:sp>
        <p:nvSpPr>
          <p:cNvPr id="44" name="Google Shape;44;p7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45" name="Google Shape;45;p75"/>
          <p:cNvSpPr/>
          <p:nvPr/>
        </p:nvSpPr>
        <p:spPr>
          <a:xfrm>
            <a:off x="65313" y="69755"/>
            <a:ext cx="9013372" cy="669220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46" name="Google Shape;46;p75"/>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4000"/>
              <a:buFont typeface="Libre Franklin"/>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5"/>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80"/>
              </a:spcBef>
              <a:spcAft>
                <a:spcPts val="0"/>
              </a:spcAft>
              <a:buSzPts val="2040"/>
              <a:buNone/>
              <a:defRPr sz="2400">
                <a:solidFill>
                  <a:srgbClr val="888888"/>
                </a:solidFill>
              </a:defRPr>
            </a:lvl1pPr>
            <a:lvl2pPr indent="-228600" lvl="1" marL="914400" algn="l">
              <a:lnSpc>
                <a:spcPct val="100000"/>
              </a:lnSpc>
              <a:spcBef>
                <a:spcPts val="370"/>
              </a:spcBef>
              <a:spcAft>
                <a:spcPts val="0"/>
              </a:spcAft>
              <a:buSzPts val="1530"/>
              <a:buNone/>
              <a:defRPr sz="1800">
                <a:solidFill>
                  <a:srgbClr val="888888"/>
                </a:solidFill>
              </a:defRPr>
            </a:lvl2pPr>
            <a:lvl3pPr indent="-228600" lvl="2" marL="1371600" algn="l">
              <a:lnSpc>
                <a:spcPct val="100000"/>
              </a:lnSpc>
              <a:spcBef>
                <a:spcPts val="370"/>
              </a:spcBef>
              <a:spcAft>
                <a:spcPts val="0"/>
              </a:spcAft>
              <a:buSzPts val="1360"/>
              <a:buNone/>
              <a:defRPr sz="1600">
                <a:solidFill>
                  <a:srgbClr val="888888"/>
                </a:solidFill>
              </a:defRPr>
            </a:lvl3pPr>
            <a:lvl4pPr indent="-228600" lvl="3" marL="1828800" algn="l">
              <a:lnSpc>
                <a:spcPct val="100000"/>
              </a:lnSpc>
              <a:spcBef>
                <a:spcPts val="370"/>
              </a:spcBef>
              <a:spcAft>
                <a:spcPts val="0"/>
              </a:spcAft>
              <a:buSzPts val="1120"/>
              <a:buNone/>
              <a:defRPr sz="1400">
                <a:solidFill>
                  <a:srgbClr val="888888"/>
                </a:solidFill>
              </a:defRPr>
            </a:lvl4pPr>
            <a:lvl5pPr indent="-228600" lvl="4" marL="2286000" algn="l">
              <a:lnSpc>
                <a:spcPct val="100000"/>
              </a:lnSpc>
              <a:spcBef>
                <a:spcPts val="370"/>
              </a:spcBef>
              <a:spcAft>
                <a:spcPts val="0"/>
              </a:spcAft>
              <a:buSzPts val="1400"/>
              <a:buFont typeface="Libre Baskerville"/>
              <a:buNone/>
              <a:defRPr sz="1400">
                <a:solidFill>
                  <a:srgbClr val="888888"/>
                </a:solidFill>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48" name="Google Shape;48;p7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5"/>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5"/>
          <p:cNvSpPr/>
          <p:nvPr/>
        </p:nvSpPr>
        <p:spPr>
          <a:xfrm flipH="1" rot="10800000">
            <a:off x="69412" y="2376830"/>
            <a:ext cx="9013515"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51" name="Google Shape;51;p75"/>
          <p:cNvSpPr/>
          <p:nvPr/>
        </p:nvSpPr>
        <p:spPr>
          <a:xfrm>
            <a:off x="69146" y="2341475"/>
            <a:ext cx="9013781"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52" name="Google Shape;52;p75"/>
          <p:cNvSpPr/>
          <p:nvPr/>
        </p:nvSpPr>
        <p:spPr>
          <a:xfrm>
            <a:off x="68306" y="2468880"/>
            <a:ext cx="9014621" cy="4572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53" name="Google Shape;53;p75"/>
          <p:cNvSpPr/>
          <p:nvPr>
            <p:ph idx="12" type="sldNum"/>
          </p:nvPr>
        </p:nvSpPr>
        <p:spPr>
          <a:xfrm>
            <a:off x="146304" y="6208776"/>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7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6"/>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59" name="Google Shape;59;p76"/>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0" name="Google Shape;60;p76"/>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77"/>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4000"/>
              <a:buFont typeface="Libre Frankli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7"/>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lnSpc>
                <a:spcPct val="100000"/>
              </a:lnSpc>
              <a:spcBef>
                <a:spcPts val="370"/>
              </a:spcBef>
              <a:spcAft>
                <a:spcPts val="0"/>
              </a:spcAft>
              <a:buSzPts val="1700"/>
              <a:buNone/>
              <a:defRPr b="1" sz="2000"/>
            </a:lvl2pPr>
            <a:lvl3pPr indent="-228600" lvl="2" marL="1371600" algn="l">
              <a:lnSpc>
                <a:spcPct val="100000"/>
              </a:lnSpc>
              <a:spcBef>
                <a:spcPts val="370"/>
              </a:spcBef>
              <a:spcAft>
                <a:spcPts val="0"/>
              </a:spcAft>
              <a:buSzPts val="1530"/>
              <a:buNone/>
              <a:defRPr b="1" sz="1800"/>
            </a:lvl3pPr>
            <a:lvl4pPr indent="-228600" lvl="3" marL="1828800" algn="l">
              <a:lnSpc>
                <a:spcPct val="100000"/>
              </a:lnSpc>
              <a:spcBef>
                <a:spcPts val="370"/>
              </a:spcBef>
              <a:spcAft>
                <a:spcPts val="0"/>
              </a:spcAft>
              <a:buSzPts val="1280"/>
              <a:buNone/>
              <a:defRPr b="1" sz="1600"/>
            </a:lvl4pPr>
            <a:lvl5pPr indent="-228600" lvl="4" marL="2286000" algn="l">
              <a:lnSpc>
                <a:spcPct val="100000"/>
              </a:lnSpc>
              <a:spcBef>
                <a:spcPts val="370"/>
              </a:spcBef>
              <a:spcAft>
                <a:spcPts val="0"/>
              </a:spcAft>
              <a:buSzPts val="1600"/>
              <a:buFont typeface="Libre Baskerville"/>
              <a:buNone/>
              <a:defRPr b="1" sz="16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4" name="Google Shape;64;p77"/>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lnSpc>
                <a:spcPct val="100000"/>
              </a:lnSpc>
              <a:spcBef>
                <a:spcPts val="370"/>
              </a:spcBef>
              <a:spcAft>
                <a:spcPts val="0"/>
              </a:spcAft>
              <a:buSzPts val="1700"/>
              <a:buNone/>
              <a:defRPr b="1" sz="2000"/>
            </a:lvl2pPr>
            <a:lvl3pPr indent="-228600" lvl="2" marL="1371600" algn="l">
              <a:lnSpc>
                <a:spcPct val="100000"/>
              </a:lnSpc>
              <a:spcBef>
                <a:spcPts val="370"/>
              </a:spcBef>
              <a:spcAft>
                <a:spcPts val="0"/>
              </a:spcAft>
              <a:buSzPts val="1530"/>
              <a:buNone/>
              <a:defRPr b="1" sz="1800"/>
            </a:lvl3pPr>
            <a:lvl4pPr indent="-228600" lvl="3" marL="1828800" algn="l">
              <a:lnSpc>
                <a:spcPct val="100000"/>
              </a:lnSpc>
              <a:spcBef>
                <a:spcPts val="370"/>
              </a:spcBef>
              <a:spcAft>
                <a:spcPts val="0"/>
              </a:spcAft>
              <a:buSzPts val="1280"/>
              <a:buNone/>
              <a:defRPr b="1" sz="1600"/>
            </a:lvl4pPr>
            <a:lvl5pPr indent="-228600" lvl="4" marL="2286000" algn="l">
              <a:lnSpc>
                <a:spcPct val="100000"/>
              </a:lnSpc>
              <a:spcBef>
                <a:spcPts val="370"/>
              </a:spcBef>
              <a:spcAft>
                <a:spcPts val="0"/>
              </a:spcAft>
              <a:buSzPts val="1600"/>
              <a:buFont typeface="Libre Baskerville"/>
              <a:buNone/>
              <a:defRPr b="1" sz="16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5" name="Google Shape;65;p7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7"/>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68" name="Google Shape;68;p77"/>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9" name="Google Shape;69;p77"/>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78"/>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72" name="Google Shape;72;p78"/>
          <p:cNvSpPr/>
          <p:nvPr/>
        </p:nvSpPr>
        <p:spPr>
          <a:xfrm>
            <a:off x="64008" y="69755"/>
            <a:ext cx="9013372" cy="6693408"/>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73" name="Google Shape;73;p78"/>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4000"/>
              <a:buFont typeface="Libre Franklin"/>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8"/>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80"/>
              </a:spcBef>
              <a:spcAft>
                <a:spcPts val="0"/>
              </a:spcAft>
              <a:buSzPts val="1530"/>
              <a:buNone/>
              <a:defRPr sz="1800"/>
            </a:lvl1pPr>
            <a:lvl2pPr indent="-228600" lvl="1" marL="914400" algn="l">
              <a:lnSpc>
                <a:spcPct val="100000"/>
              </a:lnSpc>
              <a:spcBef>
                <a:spcPts val="370"/>
              </a:spcBef>
              <a:spcAft>
                <a:spcPts val="0"/>
              </a:spcAft>
              <a:buSzPts val="1020"/>
              <a:buNone/>
              <a:defRPr sz="1200"/>
            </a:lvl2pPr>
            <a:lvl3pPr indent="-228600" lvl="2" marL="1371600" algn="l">
              <a:lnSpc>
                <a:spcPct val="100000"/>
              </a:lnSpc>
              <a:spcBef>
                <a:spcPts val="370"/>
              </a:spcBef>
              <a:spcAft>
                <a:spcPts val="0"/>
              </a:spcAft>
              <a:buSzPts val="850"/>
              <a:buNone/>
              <a:defRPr sz="1000"/>
            </a:lvl3pPr>
            <a:lvl4pPr indent="-228600" lvl="3" marL="1828800" algn="l">
              <a:lnSpc>
                <a:spcPct val="100000"/>
              </a:lnSpc>
              <a:spcBef>
                <a:spcPts val="370"/>
              </a:spcBef>
              <a:spcAft>
                <a:spcPts val="0"/>
              </a:spcAft>
              <a:buSzPts val="720"/>
              <a:buNone/>
              <a:defRPr sz="900"/>
            </a:lvl4pPr>
            <a:lvl5pPr indent="-228600" lvl="4" marL="2286000" algn="l">
              <a:lnSpc>
                <a:spcPct val="100000"/>
              </a:lnSpc>
              <a:spcBef>
                <a:spcPts val="370"/>
              </a:spcBef>
              <a:spcAft>
                <a:spcPts val="0"/>
              </a:spcAft>
              <a:buSzPts val="900"/>
              <a:buFont typeface="Libre Baskerville"/>
              <a:buNone/>
              <a:defRPr sz="9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75" name="Google Shape;75;p7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8"/>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78" name="Google Shape;78;p78"/>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79"/>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lnSpc>
                <a:spcPct val="100000"/>
              </a:lnSpc>
              <a:spcBef>
                <a:spcPts val="0"/>
              </a:spcBef>
              <a:spcAft>
                <a:spcPts val="0"/>
              </a:spcAft>
              <a:buClr>
                <a:schemeClr val="dk2"/>
              </a:buClr>
              <a:buSzPts val="2800"/>
              <a:buFont typeface="Libre Franklin"/>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9"/>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80"/>
              </a:spcBef>
              <a:spcAft>
                <a:spcPts val="0"/>
              </a:spcAft>
              <a:buSzPts val="1360"/>
              <a:buFont typeface="Libre Baskerville"/>
              <a:buNone/>
              <a:defRPr sz="1600"/>
            </a:lvl1pPr>
            <a:lvl2pPr indent="-293369" lvl="1" marL="914400" algn="l">
              <a:lnSpc>
                <a:spcPct val="100000"/>
              </a:lnSpc>
              <a:spcBef>
                <a:spcPts val="370"/>
              </a:spcBef>
              <a:spcAft>
                <a:spcPts val="0"/>
              </a:spcAft>
              <a:buSzPts val="1020"/>
              <a:buChar char="⚫"/>
              <a:defRPr sz="1200"/>
            </a:lvl2pPr>
            <a:lvl3pPr indent="-282575" lvl="2" marL="1371600" algn="l">
              <a:lnSpc>
                <a:spcPct val="100000"/>
              </a:lnSpc>
              <a:spcBef>
                <a:spcPts val="370"/>
              </a:spcBef>
              <a:spcAft>
                <a:spcPts val="0"/>
              </a:spcAft>
              <a:buSzPts val="850"/>
              <a:buChar char="⚫"/>
              <a:defRPr sz="1000"/>
            </a:lvl3pPr>
            <a:lvl4pPr indent="-274319" lvl="3" marL="1828800" algn="l">
              <a:lnSpc>
                <a:spcPct val="100000"/>
              </a:lnSpc>
              <a:spcBef>
                <a:spcPts val="370"/>
              </a:spcBef>
              <a:spcAft>
                <a:spcPts val="0"/>
              </a:spcAft>
              <a:buSzPts val="720"/>
              <a:buChar char="⚫"/>
              <a:defRPr sz="900"/>
            </a:lvl4pPr>
            <a:lvl5pPr indent="-285750" lvl="4" marL="2286000" algn="l">
              <a:lnSpc>
                <a:spcPct val="100000"/>
              </a:lnSpc>
              <a:spcBef>
                <a:spcPts val="370"/>
              </a:spcBef>
              <a:spcAft>
                <a:spcPts val="0"/>
              </a:spcAft>
              <a:buSzPts val="900"/>
              <a:buFont typeface="Libre Baskerville"/>
              <a:buChar char="o"/>
              <a:defRPr sz="9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82" name="Google Shape;82;p7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9"/>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79"/>
          <p:cNvSpPr/>
          <p:nvPr>
            <p:ph idx="12" type="sldNum"/>
          </p:nvPr>
        </p:nvSpPr>
        <p:spPr>
          <a:xfrm>
            <a:off x="146304" y="6208776"/>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85" name="Google Shape;85;p79"/>
          <p:cNvSpPr/>
          <p:nvPr/>
        </p:nvSpPr>
        <p:spPr>
          <a:xfrm flipH="1" rot="10800000">
            <a:off x="68307" y="4683555"/>
            <a:ext cx="9006840"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86" name="Google Shape;86;p79"/>
          <p:cNvSpPr/>
          <p:nvPr/>
        </p:nvSpPr>
        <p:spPr>
          <a:xfrm>
            <a:off x="68508" y="4650474"/>
            <a:ext cx="9006639"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87" name="Google Shape;87;p79"/>
          <p:cNvSpPr/>
          <p:nvPr/>
        </p:nvSpPr>
        <p:spPr>
          <a:xfrm>
            <a:off x="68510" y="4773224"/>
            <a:ext cx="9006637" cy="4880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88" name="Google Shape;88;p79"/>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0"/>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1" name="Google Shape;11;p70"/>
          <p:cNvSpPr/>
          <p:nvPr/>
        </p:nvSpPr>
        <p:spPr>
          <a:xfrm>
            <a:off x="64008" y="69755"/>
            <a:ext cx="9013372" cy="6693408"/>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2" name="Google Shape;12;p7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marR="0" rtl="0" algn="l">
              <a:lnSpc>
                <a:spcPct val="100000"/>
              </a:lnSpc>
              <a:spcBef>
                <a:spcPts val="0"/>
              </a:spcBef>
              <a:spcAft>
                <a:spcPts val="0"/>
              </a:spcAft>
              <a:buClr>
                <a:schemeClr val="dk2"/>
              </a:buClr>
              <a:buSzPts val="4000"/>
              <a:buFont typeface="Libre Franklin"/>
              <a:buNone/>
              <a:defRPr b="0" i="0" sz="40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7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lvl1pPr indent="-368935" lvl="0" marL="457200" marR="0" rtl="0" algn="l">
              <a:lnSpc>
                <a:spcPct val="100000"/>
              </a:lnSpc>
              <a:spcBef>
                <a:spcPts val="580"/>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lnSpc>
                <a:spcPct val="100000"/>
              </a:lnSpc>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lnSpc>
                <a:spcPct val="100000"/>
              </a:lnSpc>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lnSpc>
                <a:spcPct val="100000"/>
              </a:lnSpc>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lnSpc>
                <a:spcPct val="100000"/>
              </a:lnSpc>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lnSpc>
                <a:spcPct val="100000"/>
              </a:lnSpc>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lnSpc>
                <a:spcPct val="100000"/>
              </a:lnSpc>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lnSpc>
                <a:spcPct val="100000"/>
              </a:lnSpc>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lnSpc>
                <a:spcPct val="100000"/>
              </a:lnSpc>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 name="Google Shape;14;p7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15" name="Google Shape;15;p7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16" name="Google Shape;16;p70"/>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about:blan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6.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idx="1" type="subTitle"/>
          </p:nvPr>
        </p:nvSpPr>
        <p:spPr>
          <a:xfrm>
            <a:off x="38100" y="3352800"/>
            <a:ext cx="8304600" cy="1972800"/>
          </a:xfrm>
          <a:prstGeom prst="rect">
            <a:avLst/>
          </a:prstGeom>
          <a:noFill/>
          <a:ln>
            <a:noFill/>
          </a:ln>
        </p:spPr>
        <p:txBody>
          <a:bodyPr anchorCtr="0" anchor="t" bIns="45700" lIns="91425" spcFirstLastPara="1" rIns="91425" wrap="square" tIns="45700">
            <a:normAutofit fontScale="92500" lnSpcReduction="20000"/>
          </a:bodyPr>
          <a:lstStyle/>
          <a:p>
            <a:pPr indent="-457200" lvl="0" marL="457200" rtl="0" algn="l">
              <a:lnSpc>
                <a:spcPct val="100000"/>
              </a:lnSpc>
              <a:spcBef>
                <a:spcPts val="0"/>
              </a:spcBef>
              <a:spcAft>
                <a:spcPts val="0"/>
              </a:spcAft>
              <a:buSzPct val="85000"/>
              <a:buFont typeface="Arial"/>
              <a:buChar char="•"/>
            </a:pPr>
            <a:r>
              <a:rPr lang="en-US">
                <a:solidFill>
                  <a:srgbClr val="FF0000"/>
                </a:solidFill>
              </a:rPr>
              <a:t>Symmetric Cipher Model</a:t>
            </a:r>
            <a:endParaRPr/>
          </a:p>
          <a:p>
            <a:pPr indent="-457200" lvl="0" marL="457200" rtl="0" algn="l">
              <a:lnSpc>
                <a:spcPct val="100000"/>
              </a:lnSpc>
              <a:spcBef>
                <a:spcPts val="580"/>
              </a:spcBef>
              <a:spcAft>
                <a:spcPts val="0"/>
              </a:spcAft>
              <a:buSzPct val="85000"/>
              <a:buFont typeface="Arial"/>
              <a:buChar char="•"/>
            </a:pPr>
            <a:r>
              <a:rPr lang="en-US">
                <a:solidFill>
                  <a:srgbClr val="FF0000"/>
                </a:solidFill>
              </a:rPr>
              <a:t>Substitution Techniques</a:t>
            </a:r>
            <a:endParaRPr/>
          </a:p>
          <a:p>
            <a:pPr indent="-457200" lvl="0" marL="457200" rtl="0" algn="l">
              <a:lnSpc>
                <a:spcPct val="100000"/>
              </a:lnSpc>
              <a:spcBef>
                <a:spcPts val="580"/>
              </a:spcBef>
              <a:spcAft>
                <a:spcPts val="0"/>
              </a:spcAft>
              <a:buSzPct val="85000"/>
              <a:buFont typeface="Arial"/>
              <a:buChar char="•"/>
            </a:pPr>
            <a:r>
              <a:rPr lang="en-US">
                <a:solidFill>
                  <a:srgbClr val="FF0000"/>
                </a:solidFill>
              </a:rPr>
              <a:t>Transportation Techniques</a:t>
            </a:r>
            <a:endParaRPr/>
          </a:p>
          <a:p>
            <a:pPr indent="-457199" lvl="0" marL="457200" rtl="0" algn="l">
              <a:lnSpc>
                <a:spcPct val="100000"/>
              </a:lnSpc>
              <a:spcBef>
                <a:spcPts val="580"/>
              </a:spcBef>
              <a:spcAft>
                <a:spcPts val="0"/>
              </a:spcAft>
              <a:buSzPct val="85000"/>
              <a:buFont typeface="Arial"/>
              <a:buChar char="•"/>
            </a:pPr>
            <a:r>
              <a:rPr lang="en-US">
                <a:solidFill>
                  <a:srgbClr val="FF0000"/>
                </a:solidFill>
              </a:rPr>
              <a:t>Other Cipher Properties- Confusion, Diffusion, </a:t>
            </a:r>
            <a:endParaRPr>
              <a:solidFill>
                <a:srgbClr val="FF0000"/>
              </a:solidFill>
            </a:endParaRPr>
          </a:p>
          <a:p>
            <a:pPr indent="0" lvl="0" marL="457200" rtl="0" algn="l">
              <a:lnSpc>
                <a:spcPct val="100000"/>
              </a:lnSpc>
              <a:spcBef>
                <a:spcPts val="580"/>
              </a:spcBef>
              <a:spcAft>
                <a:spcPts val="0"/>
              </a:spcAft>
              <a:buNone/>
            </a:pPr>
            <a:r>
              <a:rPr lang="en-US">
                <a:solidFill>
                  <a:srgbClr val="FF0000"/>
                </a:solidFill>
              </a:rPr>
              <a:t>Block and Stream Ciphers. </a:t>
            </a:r>
            <a:endParaRPr/>
          </a:p>
        </p:txBody>
      </p:sp>
      <p:sp>
        <p:nvSpPr>
          <p:cNvPr id="106" name="Google Shape;106;p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107" name="Google Shape;107;p1"/>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rmAutofit fontScale="90000"/>
          </a:bodyPr>
          <a:lstStyle/>
          <a:p>
            <a:pPr indent="0" lvl="0" marL="0" rtl="0" algn="ctr">
              <a:lnSpc>
                <a:spcPct val="100000"/>
              </a:lnSpc>
              <a:spcBef>
                <a:spcPts val="0"/>
              </a:spcBef>
              <a:spcAft>
                <a:spcPts val="0"/>
              </a:spcAft>
              <a:buClr>
                <a:srgbClr val="FFFFFF"/>
              </a:buClr>
              <a:buSzPct val="100000"/>
              <a:buFont typeface="Libre Franklin"/>
              <a:buNone/>
            </a:pPr>
            <a:r>
              <a:rPr lang="en-US"/>
              <a:t>Chapter 2</a:t>
            </a:r>
            <a:br>
              <a:rPr lang="en-US"/>
            </a:br>
            <a:r>
              <a:rPr lang="en-US" sz="4800"/>
              <a:t>Basics of Cryptography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189" name="Google Shape;189;p10"/>
          <p:cNvSpPr/>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Verdana"/>
                <a:ea typeface="Verdana"/>
                <a:cs typeface="Verdana"/>
                <a:sym typeface="Verdana"/>
              </a:rPr>
              <a:t>Network security</a:t>
            </a:r>
            <a:br>
              <a:rPr b="0" i="0" lang="en-US" sz="3200" u="none" cap="none" strike="noStrike">
                <a:solidFill>
                  <a:schemeClr val="dk2"/>
                </a:solidFill>
                <a:latin typeface="Verdana"/>
                <a:ea typeface="Verdana"/>
                <a:cs typeface="Verdana"/>
                <a:sym typeface="Verdana"/>
              </a:rPr>
            </a:br>
            <a:r>
              <a:rPr b="0" i="0" lang="en-US" sz="3200" u="none" cap="none" strike="noStrike">
                <a:solidFill>
                  <a:schemeClr val="dk2"/>
                </a:solidFill>
                <a:latin typeface="Verdana"/>
                <a:ea typeface="Verdana"/>
                <a:cs typeface="Verdana"/>
                <a:sym typeface="Verdana"/>
              </a:rPr>
              <a:t>encryption/ decryption</a:t>
            </a:r>
            <a:endParaRPr b="0" i="0" sz="1400" u="none" cap="none" strike="noStrike">
              <a:solidFill>
                <a:srgbClr val="000000"/>
              </a:solidFill>
              <a:latin typeface="Arial"/>
              <a:ea typeface="Arial"/>
              <a:cs typeface="Arial"/>
              <a:sym typeface="Arial"/>
            </a:endParaRPr>
          </a:p>
        </p:txBody>
      </p:sp>
      <p:sp>
        <p:nvSpPr>
          <p:cNvPr id="190" name="Google Shape;190;p10"/>
          <p:cNvSpPr/>
          <p:nvPr/>
        </p:nvSpPr>
        <p:spPr>
          <a:xfrm>
            <a:off x="0" y="1981200"/>
            <a:ext cx="9144000" cy="3962400"/>
          </a:xfrm>
          <a:prstGeom prst="rect">
            <a:avLst/>
          </a:prstGeom>
          <a:noFill/>
          <a:ln>
            <a:noFill/>
          </a:ln>
        </p:spPr>
        <p:txBody>
          <a:bodyPr anchorCtr="0" anchor="t" bIns="45700" lIns="91425" spcFirstLastPara="1" rIns="91425" wrap="square" tIns="45700">
            <a:noAutofit/>
          </a:bodyPr>
          <a:lstStyle/>
          <a:p>
            <a:pPr indent="-469900" lvl="0" marL="469900" marR="0" rtl="0" algn="ctr">
              <a:lnSpc>
                <a:spcPct val="100000"/>
              </a:lnSpc>
              <a:spcBef>
                <a:spcPts val="0"/>
              </a:spcBef>
              <a:spcAft>
                <a:spcPts val="0"/>
              </a:spcAft>
              <a:buClr>
                <a:schemeClr val="accent2"/>
              </a:buClr>
              <a:buSzPts val="1800"/>
              <a:buFont typeface="Noto Sans Symbols"/>
              <a:buChar char="□"/>
            </a:pPr>
            <a:r>
              <a:rPr b="0" i="0" lang="en-US" sz="1800" u="none" cap="none" strike="noStrike">
                <a:solidFill>
                  <a:srgbClr val="FF0000"/>
                </a:solidFill>
                <a:latin typeface="Verdana"/>
                <a:ea typeface="Verdana"/>
                <a:cs typeface="Verdana"/>
                <a:sym typeface="Verdana"/>
              </a:rPr>
              <a:t>Three dimensions of cryptographic systems</a:t>
            </a:r>
            <a:endParaRPr b="0" i="0" sz="1400" u="none" cap="none" strike="noStrike">
              <a:solidFill>
                <a:srgbClr val="000000"/>
              </a:solidFill>
              <a:latin typeface="Arial"/>
              <a:ea typeface="Arial"/>
              <a:cs typeface="Arial"/>
              <a:sym typeface="Arial"/>
            </a:endParaRPr>
          </a:p>
        </p:txBody>
      </p:sp>
      <p:cxnSp>
        <p:nvCxnSpPr>
          <p:cNvPr id="191" name="Google Shape;191;p10"/>
          <p:cNvCxnSpPr/>
          <p:nvPr/>
        </p:nvCxnSpPr>
        <p:spPr>
          <a:xfrm flipH="1" rot="10800000">
            <a:off x="3200400" y="2514600"/>
            <a:ext cx="4267200" cy="76200"/>
          </a:xfrm>
          <a:prstGeom prst="straightConnector1">
            <a:avLst/>
          </a:prstGeom>
          <a:noFill/>
          <a:ln cap="flat" cmpd="sng" w="9525">
            <a:solidFill>
              <a:schemeClr val="dk1"/>
            </a:solidFill>
            <a:prstDash val="solid"/>
            <a:round/>
            <a:headEnd len="sm" w="sm" type="none"/>
            <a:tailEnd len="sm" w="sm" type="none"/>
          </a:ln>
        </p:spPr>
      </p:cxnSp>
      <p:cxnSp>
        <p:nvCxnSpPr>
          <p:cNvPr id="192" name="Google Shape;192;p10"/>
          <p:cNvCxnSpPr/>
          <p:nvPr/>
        </p:nvCxnSpPr>
        <p:spPr>
          <a:xfrm>
            <a:off x="3200400" y="2590800"/>
            <a:ext cx="0" cy="381000"/>
          </a:xfrm>
          <a:prstGeom prst="straightConnector1">
            <a:avLst/>
          </a:prstGeom>
          <a:noFill/>
          <a:ln cap="flat" cmpd="sng" w="9525">
            <a:solidFill>
              <a:schemeClr val="dk1"/>
            </a:solidFill>
            <a:prstDash val="solid"/>
            <a:round/>
            <a:headEnd len="sm" w="sm" type="none"/>
            <a:tailEnd len="sm" w="sm" type="none"/>
          </a:ln>
        </p:spPr>
      </p:cxnSp>
      <p:sp>
        <p:nvSpPr>
          <p:cNvPr id="193" name="Google Shape;193;p10"/>
          <p:cNvSpPr/>
          <p:nvPr/>
        </p:nvSpPr>
        <p:spPr>
          <a:xfrm>
            <a:off x="2133600" y="2911475"/>
            <a:ext cx="24384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CC"/>
                </a:solidFill>
                <a:latin typeface="Times New Roman"/>
                <a:ea typeface="Times New Roman"/>
                <a:cs typeface="Times New Roman"/>
                <a:sym typeface="Times New Roman"/>
              </a:rPr>
              <a:t>types of ope.used to trans.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CC"/>
                </a:solidFill>
                <a:latin typeface="Times New Roman"/>
                <a:ea typeface="Times New Roman"/>
                <a:cs typeface="Times New Roman"/>
                <a:sym typeface="Times New Roman"/>
              </a:rPr>
              <a:t> Plain text to cipher text (1)</a:t>
            </a:r>
            <a:endParaRPr b="0" i="0" sz="1400" u="none" cap="none" strike="noStrike">
              <a:solidFill>
                <a:srgbClr val="000000"/>
              </a:solidFill>
              <a:latin typeface="Arial"/>
              <a:ea typeface="Arial"/>
              <a:cs typeface="Arial"/>
              <a:sym typeface="Arial"/>
            </a:endParaRPr>
          </a:p>
        </p:txBody>
      </p:sp>
      <p:cxnSp>
        <p:nvCxnSpPr>
          <p:cNvPr id="194" name="Google Shape;194;p10"/>
          <p:cNvCxnSpPr/>
          <p:nvPr/>
        </p:nvCxnSpPr>
        <p:spPr>
          <a:xfrm>
            <a:off x="5943600" y="2514600"/>
            <a:ext cx="0" cy="304800"/>
          </a:xfrm>
          <a:prstGeom prst="straightConnector1">
            <a:avLst/>
          </a:prstGeom>
          <a:noFill/>
          <a:ln cap="flat" cmpd="sng" w="9525">
            <a:solidFill>
              <a:schemeClr val="dk1"/>
            </a:solidFill>
            <a:prstDash val="solid"/>
            <a:round/>
            <a:headEnd len="sm" w="sm" type="none"/>
            <a:tailEnd len="sm" w="sm" type="none"/>
          </a:ln>
        </p:spPr>
      </p:cxnSp>
      <p:sp>
        <p:nvSpPr>
          <p:cNvPr id="195" name="Google Shape;195;p10"/>
          <p:cNvSpPr/>
          <p:nvPr/>
        </p:nvSpPr>
        <p:spPr>
          <a:xfrm>
            <a:off x="5029200" y="2895600"/>
            <a:ext cx="174759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CC"/>
                </a:solidFill>
                <a:latin typeface="Times New Roman"/>
                <a:ea typeface="Times New Roman"/>
                <a:cs typeface="Times New Roman"/>
                <a:sym typeface="Times New Roman"/>
              </a:rPr>
              <a:t>crypto. Sys. Based 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CC"/>
                </a:solidFill>
                <a:latin typeface="Times New Roman"/>
                <a:ea typeface="Times New Roman"/>
                <a:cs typeface="Times New Roman"/>
                <a:sym typeface="Times New Roman"/>
              </a:rPr>
              <a:t> no. of keys used(2)</a:t>
            </a:r>
            <a:endParaRPr b="0" i="0" sz="1400" u="none" cap="none" strike="noStrike">
              <a:solidFill>
                <a:srgbClr val="000000"/>
              </a:solidFill>
              <a:latin typeface="Arial"/>
              <a:ea typeface="Arial"/>
              <a:cs typeface="Arial"/>
              <a:sym typeface="Arial"/>
            </a:endParaRPr>
          </a:p>
        </p:txBody>
      </p:sp>
      <p:cxnSp>
        <p:nvCxnSpPr>
          <p:cNvPr id="196" name="Google Shape;196;p10"/>
          <p:cNvCxnSpPr/>
          <p:nvPr/>
        </p:nvCxnSpPr>
        <p:spPr>
          <a:xfrm>
            <a:off x="8001000" y="2514600"/>
            <a:ext cx="0" cy="381000"/>
          </a:xfrm>
          <a:prstGeom prst="straightConnector1">
            <a:avLst/>
          </a:prstGeom>
          <a:noFill/>
          <a:ln cap="flat" cmpd="sng" w="9525">
            <a:solidFill>
              <a:schemeClr val="dk1"/>
            </a:solidFill>
            <a:prstDash val="solid"/>
            <a:round/>
            <a:headEnd len="sm" w="sm" type="none"/>
            <a:tailEnd len="sm" w="sm" type="none"/>
          </a:ln>
        </p:spPr>
      </p:cxnSp>
      <p:sp>
        <p:nvSpPr>
          <p:cNvPr id="197" name="Google Shape;197;p10"/>
          <p:cNvSpPr/>
          <p:nvPr/>
        </p:nvSpPr>
        <p:spPr>
          <a:xfrm>
            <a:off x="7010400" y="2895600"/>
            <a:ext cx="228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2"/>
              </a:buClr>
              <a:buSzPts val="910"/>
              <a:buFont typeface="Noto Sans Symbols"/>
              <a:buNone/>
            </a:pPr>
            <a:r>
              <a:rPr b="0" i="0" lang="en-US" sz="1400" u="none" cap="none" strike="noStrike">
                <a:solidFill>
                  <a:srgbClr val="0033CC"/>
                </a:solidFill>
                <a:latin typeface="Times New Roman"/>
                <a:ea typeface="Times New Roman"/>
                <a:cs typeface="Times New Roman"/>
                <a:sym typeface="Times New Roman"/>
              </a:rPr>
              <a:t>way in which plain text is processed(3)</a:t>
            </a:r>
            <a:endParaRPr b="0" i="0" sz="1400" u="none" cap="none" strike="noStrike">
              <a:solidFill>
                <a:srgbClr val="000000"/>
              </a:solidFill>
              <a:latin typeface="Arial"/>
              <a:ea typeface="Arial"/>
              <a:cs typeface="Arial"/>
              <a:sym typeface="Arial"/>
            </a:endParaRPr>
          </a:p>
        </p:txBody>
      </p:sp>
      <p:cxnSp>
        <p:nvCxnSpPr>
          <p:cNvPr id="198" name="Google Shape;198;p10"/>
          <p:cNvCxnSpPr/>
          <p:nvPr/>
        </p:nvCxnSpPr>
        <p:spPr>
          <a:xfrm>
            <a:off x="2438400" y="3657600"/>
            <a:ext cx="1371600" cy="0"/>
          </a:xfrm>
          <a:prstGeom prst="straightConnector1">
            <a:avLst/>
          </a:prstGeom>
          <a:noFill/>
          <a:ln cap="flat" cmpd="sng" w="9525">
            <a:solidFill>
              <a:schemeClr val="dk1"/>
            </a:solidFill>
            <a:prstDash val="solid"/>
            <a:round/>
            <a:headEnd len="sm" w="sm" type="none"/>
            <a:tailEnd len="sm" w="sm" type="none"/>
          </a:ln>
        </p:spPr>
      </p:cxnSp>
      <p:cxnSp>
        <p:nvCxnSpPr>
          <p:cNvPr id="199" name="Google Shape;199;p10"/>
          <p:cNvCxnSpPr/>
          <p:nvPr/>
        </p:nvCxnSpPr>
        <p:spPr>
          <a:xfrm>
            <a:off x="3200400" y="3352800"/>
            <a:ext cx="0" cy="228600"/>
          </a:xfrm>
          <a:prstGeom prst="straightConnector1">
            <a:avLst/>
          </a:prstGeom>
          <a:noFill/>
          <a:ln cap="flat" cmpd="sng" w="9525">
            <a:solidFill>
              <a:schemeClr val="dk1"/>
            </a:solidFill>
            <a:prstDash val="solid"/>
            <a:round/>
            <a:headEnd len="sm" w="sm" type="none"/>
            <a:tailEnd len="sm" w="sm" type="none"/>
          </a:ln>
        </p:spPr>
      </p:cxnSp>
      <p:cxnSp>
        <p:nvCxnSpPr>
          <p:cNvPr id="200" name="Google Shape;200;p10"/>
          <p:cNvCxnSpPr/>
          <p:nvPr/>
        </p:nvCxnSpPr>
        <p:spPr>
          <a:xfrm>
            <a:off x="2438400" y="3657600"/>
            <a:ext cx="0" cy="304800"/>
          </a:xfrm>
          <a:prstGeom prst="straightConnector1">
            <a:avLst/>
          </a:prstGeom>
          <a:noFill/>
          <a:ln cap="flat" cmpd="sng" w="9525">
            <a:solidFill>
              <a:schemeClr val="dk1"/>
            </a:solidFill>
            <a:prstDash val="solid"/>
            <a:round/>
            <a:headEnd len="sm" w="sm" type="none"/>
            <a:tailEnd len="sm" w="sm" type="none"/>
          </a:ln>
        </p:spPr>
      </p:cxnSp>
      <p:cxnSp>
        <p:nvCxnSpPr>
          <p:cNvPr id="201" name="Google Shape;201;p10"/>
          <p:cNvCxnSpPr/>
          <p:nvPr/>
        </p:nvCxnSpPr>
        <p:spPr>
          <a:xfrm>
            <a:off x="3810000" y="3733800"/>
            <a:ext cx="0" cy="228600"/>
          </a:xfrm>
          <a:prstGeom prst="straightConnector1">
            <a:avLst/>
          </a:prstGeom>
          <a:noFill/>
          <a:ln cap="flat" cmpd="sng" w="9525">
            <a:solidFill>
              <a:schemeClr val="dk1"/>
            </a:solidFill>
            <a:prstDash val="solid"/>
            <a:round/>
            <a:headEnd len="sm" w="sm" type="none"/>
            <a:tailEnd len="sm" w="sm" type="none"/>
          </a:ln>
        </p:spPr>
      </p:cxnSp>
      <p:sp>
        <p:nvSpPr>
          <p:cNvPr id="202" name="Google Shape;202;p10"/>
          <p:cNvSpPr/>
          <p:nvPr/>
        </p:nvSpPr>
        <p:spPr>
          <a:xfrm>
            <a:off x="1219200" y="4038601"/>
            <a:ext cx="15140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imes New Roman"/>
                <a:ea typeface="Times New Roman"/>
                <a:cs typeface="Times New Roman"/>
                <a:sym typeface="Times New Roman"/>
              </a:rPr>
              <a:t>Substitution  type</a:t>
            </a:r>
            <a:endParaRPr b="0" i="0" sz="1400" u="none" cap="none" strike="noStrike">
              <a:solidFill>
                <a:srgbClr val="000000"/>
              </a:solidFill>
              <a:latin typeface="Arial"/>
              <a:ea typeface="Arial"/>
              <a:cs typeface="Arial"/>
              <a:sym typeface="Arial"/>
            </a:endParaRPr>
          </a:p>
        </p:txBody>
      </p:sp>
      <p:sp>
        <p:nvSpPr>
          <p:cNvPr id="203" name="Google Shape;203;p10"/>
          <p:cNvSpPr/>
          <p:nvPr/>
        </p:nvSpPr>
        <p:spPr>
          <a:xfrm>
            <a:off x="3276600" y="3962400"/>
            <a:ext cx="121071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imes New Roman"/>
                <a:ea typeface="Times New Roman"/>
                <a:cs typeface="Times New Roman"/>
                <a:sym typeface="Times New Roman"/>
              </a:rPr>
              <a:t>Transposition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imes New Roman"/>
                <a:ea typeface="Times New Roman"/>
                <a:cs typeface="Times New Roman"/>
                <a:sym typeface="Times New Roman"/>
              </a:rPr>
              <a:t> type</a:t>
            </a:r>
            <a:endParaRPr b="0" i="0" sz="1400" u="none" cap="none" strike="noStrike">
              <a:solidFill>
                <a:srgbClr val="000000"/>
              </a:solidFill>
              <a:latin typeface="Arial"/>
              <a:ea typeface="Arial"/>
              <a:cs typeface="Arial"/>
              <a:sym typeface="Arial"/>
            </a:endParaRPr>
          </a:p>
        </p:txBody>
      </p:sp>
      <p:cxnSp>
        <p:nvCxnSpPr>
          <p:cNvPr id="204" name="Google Shape;204;p10"/>
          <p:cNvCxnSpPr/>
          <p:nvPr/>
        </p:nvCxnSpPr>
        <p:spPr>
          <a:xfrm>
            <a:off x="4267200" y="4267200"/>
            <a:ext cx="0" cy="304800"/>
          </a:xfrm>
          <a:prstGeom prst="straightConnector1">
            <a:avLst/>
          </a:prstGeom>
          <a:noFill/>
          <a:ln cap="flat" cmpd="sng" w="9525">
            <a:solidFill>
              <a:schemeClr val="dk1"/>
            </a:solidFill>
            <a:prstDash val="solid"/>
            <a:round/>
            <a:headEnd len="sm" w="sm" type="none"/>
            <a:tailEnd len="sm" w="sm" type="none"/>
          </a:ln>
        </p:spPr>
      </p:cxnSp>
      <p:cxnSp>
        <p:nvCxnSpPr>
          <p:cNvPr id="205" name="Google Shape;205;p10"/>
          <p:cNvCxnSpPr/>
          <p:nvPr/>
        </p:nvCxnSpPr>
        <p:spPr>
          <a:xfrm>
            <a:off x="4038600" y="4648200"/>
            <a:ext cx="685800" cy="0"/>
          </a:xfrm>
          <a:prstGeom prst="straightConnector1">
            <a:avLst/>
          </a:prstGeom>
          <a:noFill/>
          <a:ln cap="flat" cmpd="sng" w="9525">
            <a:solidFill>
              <a:schemeClr val="dk1"/>
            </a:solidFill>
            <a:prstDash val="solid"/>
            <a:round/>
            <a:headEnd len="sm" w="sm" type="none"/>
            <a:tailEnd len="sm" w="sm" type="none"/>
          </a:ln>
        </p:spPr>
      </p:cxnSp>
      <p:cxnSp>
        <p:nvCxnSpPr>
          <p:cNvPr id="206" name="Google Shape;206;p10"/>
          <p:cNvCxnSpPr/>
          <p:nvPr/>
        </p:nvCxnSpPr>
        <p:spPr>
          <a:xfrm>
            <a:off x="2661994" y="5181600"/>
            <a:ext cx="0" cy="304800"/>
          </a:xfrm>
          <a:prstGeom prst="straightConnector1">
            <a:avLst/>
          </a:prstGeom>
          <a:noFill/>
          <a:ln cap="flat" cmpd="sng" w="9525">
            <a:solidFill>
              <a:schemeClr val="dk1"/>
            </a:solidFill>
            <a:prstDash val="solid"/>
            <a:round/>
            <a:headEnd len="sm" w="sm" type="none"/>
            <a:tailEnd len="sm" w="sm" type="none"/>
          </a:ln>
        </p:spPr>
      </p:cxnSp>
      <p:cxnSp>
        <p:nvCxnSpPr>
          <p:cNvPr id="207" name="Google Shape;207;p10"/>
          <p:cNvCxnSpPr/>
          <p:nvPr/>
        </p:nvCxnSpPr>
        <p:spPr>
          <a:xfrm>
            <a:off x="4724400" y="4648200"/>
            <a:ext cx="0" cy="228600"/>
          </a:xfrm>
          <a:prstGeom prst="straightConnector1">
            <a:avLst/>
          </a:prstGeom>
          <a:noFill/>
          <a:ln cap="flat" cmpd="sng" w="9525">
            <a:solidFill>
              <a:schemeClr val="dk1"/>
            </a:solidFill>
            <a:prstDash val="solid"/>
            <a:round/>
            <a:headEnd len="sm" w="sm" type="none"/>
            <a:tailEnd len="sm" w="sm" type="none"/>
          </a:ln>
        </p:spPr>
      </p:cxnSp>
      <p:sp>
        <p:nvSpPr>
          <p:cNvPr id="208" name="Google Shape;208;p10"/>
          <p:cNvSpPr/>
          <p:nvPr/>
        </p:nvSpPr>
        <p:spPr>
          <a:xfrm>
            <a:off x="3505200" y="4953000"/>
            <a:ext cx="8579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2"/>
              </a:buClr>
              <a:buSzPts val="910"/>
              <a:buFont typeface="Noto Sans Symbols"/>
              <a:buNone/>
            </a:pPr>
            <a:r>
              <a:rPr b="0" i="0" lang="en-US" sz="1400" u="none" cap="none" strike="noStrike">
                <a:solidFill>
                  <a:srgbClr val="FF0000"/>
                </a:solidFill>
                <a:latin typeface="Times New Roman"/>
                <a:ea typeface="Times New Roman"/>
                <a:cs typeface="Times New Roman"/>
                <a:sym typeface="Times New Roman"/>
              </a:rPr>
              <a:t>rail fence</a:t>
            </a:r>
            <a:endParaRPr b="0" i="0" sz="1400" u="none" cap="none" strike="noStrike">
              <a:solidFill>
                <a:srgbClr val="000000"/>
              </a:solidFill>
              <a:latin typeface="Arial"/>
              <a:ea typeface="Arial"/>
              <a:cs typeface="Arial"/>
              <a:sym typeface="Arial"/>
            </a:endParaRPr>
          </a:p>
        </p:txBody>
      </p:sp>
      <p:sp>
        <p:nvSpPr>
          <p:cNvPr id="209" name="Google Shape;209;p10"/>
          <p:cNvSpPr/>
          <p:nvPr/>
        </p:nvSpPr>
        <p:spPr>
          <a:xfrm>
            <a:off x="4343400" y="5029200"/>
            <a:ext cx="147668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pure transposition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 cipher</a:t>
            </a:r>
            <a:endParaRPr b="0" i="0" sz="1400" u="none" cap="none" strike="noStrike">
              <a:solidFill>
                <a:srgbClr val="000000"/>
              </a:solidFill>
              <a:latin typeface="Arial"/>
              <a:ea typeface="Arial"/>
              <a:cs typeface="Arial"/>
              <a:sym typeface="Arial"/>
            </a:endParaRPr>
          </a:p>
        </p:txBody>
      </p:sp>
      <p:cxnSp>
        <p:nvCxnSpPr>
          <p:cNvPr id="210" name="Google Shape;210;p10"/>
          <p:cNvCxnSpPr/>
          <p:nvPr/>
        </p:nvCxnSpPr>
        <p:spPr>
          <a:xfrm>
            <a:off x="7467600" y="2514600"/>
            <a:ext cx="533400" cy="0"/>
          </a:xfrm>
          <a:prstGeom prst="straightConnector1">
            <a:avLst/>
          </a:prstGeom>
          <a:noFill/>
          <a:ln cap="flat" cmpd="sng" w="9525">
            <a:solidFill>
              <a:schemeClr val="dk1"/>
            </a:solidFill>
            <a:prstDash val="solid"/>
            <a:miter lim="800000"/>
            <a:headEnd len="sm" w="sm" type="none"/>
            <a:tailEnd len="sm" w="sm" type="none"/>
          </a:ln>
        </p:spPr>
      </p:cxnSp>
      <p:cxnSp>
        <p:nvCxnSpPr>
          <p:cNvPr id="211" name="Google Shape;211;p10"/>
          <p:cNvCxnSpPr/>
          <p:nvPr/>
        </p:nvCxnSpPr>
        <p:spPr>
          <a:xfrm>
            <a:off x="304800" y="4572000"/>
            <a:ext cx="2667000" cy="0"/>
          </a:xfrm>
          <a:prstGeom prst="straightConnector1">
            <a:avLst/>
          </a:prstGeom>
          <a:noFill/>
          <a:ln cap="flat" cmpd="sng" w="9525">
            <a:solidFill>
              <a:schemeClr val="dk1"/>
            </a:solidFill>
            <a:prstDash val="solid"/>
            <a:miter lim="800000"/>
            <a:headEnd len="sm" w="sm" type="none"/>
            <a:tailEnd len="sm" w="sm" type="none"/>
          </a:ln>
        </p:spPr>
      </p:cxnSp>
      <p:cxnSp>
        <p:nvCxnSpPr>
          <p:cNvPr id="212" name="Google Shape;212;p10"/>
          <p:cNvCxnSpPr/>
          <p:nvPr/>
        </p:nvCxnSpPr>
        <p:spPr>
          <a:xfrm flipH="1">
            <a:off x="463503" y="5605395"/>
            <a:ext cx="5924" cy="563827"/>
          </a:xfrm>
          <a:prstGeom prst="straightConnector1">
            <a:avLst/>
          </a:prstGeom>
          <a:noFill/>
          <a:ln cap="flat" cmpd="sng" w="9525">
            <a:solidFill>
              <a:schemeClr val="dk1"/>
            </a:solidFill>
            <a:prstDash val="solid"/>
            <a:miter lim="800000"/>
            <a:headEnd len="sm" w="sm" type="none"/>
            <a:tailEnd len="sm" w="sm" type="none"/>
          </a:ln>
        </p:spPr>
      </p:cxnSp>
      <p:sp>
        <p:nvSpPr>
          <p:cNvPr id="213" name="Google Shape;213;p10"/>
          <p:cNvSpPr/>
          <p:nvPr/>
        </p:nvSpPr>
        <p:spPr>
          <a:xfrm>
            <a:off x="1995643" y="4953000"/>
            <a:ext cx="12426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polyalphabetic</a:t>
            </a:r>
            <a:endParaRPr b="0" i="0" sz="1400" u="none" cap="none" strike="noStrike">
              <a:solidFill>
                <a:srgbClr val="000000"/>
              </a:solidFill>
              <a:latin typeface="Arial"/>
              <a:ea typeface="Arial"/>
              <a:cs typeface="Arial"/>
              <a:sym typeface="Arial"/>
            </a:endParaRPr>
          </a:p>
        </p:txBody>
      </p:sp>
      <p:sp>
        <p:nvSpPr>
          <p:cNvPr id="214" name="Google Shape;214;p10"/>
          <p:cNvSpPr/>
          <p:nvPr/>
        </p:nvSpPr>
        <p:spPr>
          <a:xfrm>
            <a:off x="1066800" y="5943600"/>
            <a:ext cx="762000" cy="8248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folHlink"/>
              </a:buClr>
              <a:buSzPts val="840"/>
              <a:buFont typeface="Noto Sans Symbols"/>
              <a:buNone/>
            </a:pPr>
            <a:r>
              <a:rPr b="0" i="0" lang="en-US" sz="1400" u="none" cap="none" strike="noStrike">
                <a:solidFill>
                  <a:srgbClr val="FF0000"/>
                </a:solidFill>
                <a:latin typeface="Times New Roman"/>
                <a:ea typeface="Times New Roman"/>
                <a:cs typeface="Times New Roman"/>
                <a:sym typeface="Times New Roman"/>
              </a:rPr>
              <a:t>Mono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80"/>
              </a:spcBef>
              <a:spcAft>
                <a:spcPts val="0"/>
              </a:spcAft>
              <a:buClr>
                <a:schemeClr val="folHlink"/>
              </a:buClr>
              <a:buSzPts val="840"/>
              <a:buFont typeface="Noto Sans Symbols"/>
              <a:buNone/>
            </a:pPr>
            <a:r>
              <a:rPr b="0" i="0" lang="en-US" sz="1400" u="none" cap="none" strike="noStrike">
                <a:solidFill>
                  <a:srgbClr val="FF0000"/>
                </a:solidFill>
                <a:latin typeface="Times New Roman"/>
                <a:ea typeface="Times New Roman"/>
                <a:cs typeface="Times New Roman"/>
                <a:sym typeface="Times New Roman"/>
              </a:rPr>
              <a:t>Alpha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80"/>
              </a:spcBef>
              <a:spcAft>
                <a:spcPts val="0"/>
              </a:spcAft>
              <a:buClr>
                <a:schemeClr val="folHlink"/>
              </a:buClr>
              <a:buSzPts val="840"/>
              <a:buFont typeface="Noto Sans Symbols"/>
              <a:buNone/>
            </a:pPr>
            <a:r>
              <a:rPr b="0" i="0" lang="en-US" sz="1400" u="none" cap="none" strike="noStrike">
                <a:solidFill>
                  <a:srgbClr val="FF0000"/>
                </a:solidFill>
                <a:latin typeface="Times New Roman"/>
                <a:ea typeface="Times New Roman"/>
                <a:cs typeface="Times New Roman"/>
                <a:sym typeface="Times New Roman"/>
              </a:rPr>
              <a:t>betic</a:t>
            </a:r>
            <a:endParaRPr b="0" i="0" sz="1400" u="none" cap="none" strike="noStrike">
              <a:solidFill>
                <a:srgbClr val="FF0000"/>
              </a:solidFill>
              <a:latin typeface="Times New Roman"/>
              <a:ea typeface="Times New Roman"/>
              <a:cs typeface="Times New Roman"/>
              <a:sym typeface="Times New Roman"/>
            </a:endParaRPr>
          </a:p>
        </p:txBody>
      </p:sp>
      <p:cxnSp>
        <p:nvCxnSpPr>
          <p:cNvPr id="215" name="Google Shape;215;p10"/>
          <p:cNvCxnSpPr/>
          <p:nvPr/>
        </p:nvCxnSpPr>
        <p:spPr>
          <a:xfrm>
            <a:off x="2286000" y="4343400"/>
            <a:ext cx="0" cy="152400"/>
          </a:xfrm>
          <a:prstGeom prst="straightConnector1">
            <a:avLst/>
          </a:prstGeom>
          <a:noFill/>
          <a:ln cap="flat" cmpd="sng" w="9525">
            <a:solidFill>
              <a:schemeClr val="dk1"/>
            </a:solidFill>
            <a:prstDash val="solid"/>
            <a:miter lim="800000"/>
            <a:headEnd len="sm" w="sm" type="none"/>
            <a:tailEnd len="sm" w="sm" type="none"/>
          </a:ln>
        </p:spPr>
      </p:cxnSp>
      <p:cxnSp>
        <p:nvCxnSpPr>
          <p:cNvPr id="216" name="Google Shape;216;p10"/>
          <p:cNvCxnSpPr/>
          <p:nvPr/>
        </p:nvCxnSpPr>
        <p:spPr>
          <a:xfrm>
            <a:off x="2286000" y="5486400"/>
            <a:ext cx="0" cy="457200"/>
          </a:xfrm>
          <a:prstGeom prst="straightConnector1">
            <a:avLst/>
          </a:prstGeom>
          <a:noFill/>
          <a:ln cap="flat" cmpd="sng" w="9525">
            <a:solidFill>
              <a:schemeClr val="dk1"/>
            </a:solidFill>
            <a:prstDash val="solid"/>
            <a:miter lim="800000"/>
            <a:headEnd len="sm" w="sm" type="none"/>
            <a:tailEnd len="sm" w="sm" type="none"/>
          </a:ln>
        </p:spPr>
      </p:cxnSp>
      <p:cxnSp>
        <p:nvCxnSpPr>
          <p:cNvPr id="217" name="Google Shape;217;p10"/>
          <p:cNvCxnSpPr/>
          <p:nvPr/>
        </p:nvCxnSpPr>
        <p:spPr>
          <a:xfrm>
            <a:off x="1219200" y="5562600"/>
            <a:ext cx="0" cy="228600"/>
          </a:xfrm>
          <a:prstGeom prst="straightConnector1">
            <a:avLst/>
          </a:prstGeom>
          <a:noFill/>
          <a:ln cap="flat" cmpd="sng" w="9525">
            <a:solidFill>
              <a:schemeClr val="dk1"/>
            </a:solidFill>
            <a:prstDash val="solid"/>
            <a:miter lim="800000"/>
            <a:headEnd len="sm" w="sm" type="none"/>
            <a:tailEnd len="sm" w="sm" type="none"/>
          </a:ln>
        </p:spPr>
      </p:cxnSp>
      <p:sp>
        <p:nvSpPr>
          <p:cNvPr id="218" name="Google Shape;218;p10"/>
          <p:cNvSpPr/>
          <p:nvPr/>
        </p:nvSpPr>
        <p:spPr>
          <a:xfrm>
            <a:off x="1905000" y="5943600"/>
            <a:ext cx="7905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Play fair</a:t>
            </a:r>
            <a:endParaRPr b="0" i="0" sz="1400" u="none" cap="none" strike="noStrike">
              <a:solidFill>
                <a:srgbClr val="000000"/>
              </a:solidFill>
              <a:latin typeface="Arial"/>
              <a:ea typeface="Arial"/>
              <a:cs typeface="Arial"/>
              <a:sym typeface="Arial"/>
            </a:endParaRPr>
          </a:p>
        </p:txBody>
      </p:sp>
      <p:cxnSp>
        <p:nvCxnSpPr>
          <p:cNvPr id="219" name="Google Shape;219;p10"/>
          <p:cNvCxnSpPr/>
          <p:nvPr/>
        </p:nvCxnSpPr>
        <p:spPr>
          <a:xfrm>
            <a:off x="3048000" y="5486400"/>
            <a:ext cx="0" cy="457200"/>
          </a:xfrm>
          <a:prstGeom prst="straightConnector1">
            <a:avLst/>
          </a:prstGeom>
          <a:noFill/>
          <a:ln cap="flat" cmpd="sng" w="9525">
            <a:solidFill>
              <a:schemeClr val="dk1"/>
            </a:solidFill>
            <a:prstDash val="solid"/>
            <a:miter lim="800000"/>
            <a:headEnd len="sm" w="sm" type="none"/>
            <a:tailEnd len="sm" w="sm" type="none"/>
          </a:ln>
        </p:spPr>
      </p:cxnSp>
      <p:sp>
        <p:nvSpPr>
          <p:cNvPr id="220" name="Google Shape;220;p10"/>
          <p:cNvSpPr/>
          <p:nvPr/>
        </p:nvSpPr>
        <p:spPr>
          <a:xfrm>
            <a:off x="2667001" y="5930753"/>
            <a:ext cx="762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Hill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cipher</a:t>
            </a:r>
            <a:endParaRPr b="0" i="0" sz="1400" u="none" cap="none" strike="noStrike">
              <a:solidFill>
                <a:srgbClr val="000000"/>
              </a:solidFill>
              <a:latin typeface="Arial"/>
              <a:ea typeface="Arial"/>
              <a:cs typeface="Arial"/>
              <a:sym typeface="Arial"/>
            </a:endParaRPr>
          </a:p>
        </p:txBody>
      </p:sp>
      <p:cxnSp>
        <p:nvCxnSpPr>
          <p:cNvPr id="221" name="Google Shape;221;p10"/>
          <p:cNvCxnSpPr/>
          <p:nvPr/>
        </p:nvCxnSpPr>
        <p:spPr>
          <a:xfrm>
            <a:off x="5791200" y="3352800"/>
            <a:ext cx="0" cy="304800"/>
          </a:xfrm>
          <a:prstGeom prst="straightConnector1">
            <a:avLst/>
          </a:prstGeom>
          <a:noFill/>
          <a:ln cap="flat" cmpd="sng" w="9525">
            <a:solidFill>
              <a:schemeClr val="dk1"/>
            </a:solidFill>
            <a:prstDash val="solid"/>
            <a:miter lim="800000"/>
            <a:headEnd len="sm" w="sm" type="none"/>
            <a:tailEnd len="sm" w="sm" type="none"/>
          </a:ln>
        </p:spPr>
      </p:cxnSp>
      <p:cxnSp>
        <p:nvCxnSpPr>
          <p:cNvPr id="222" name="Google Shape;222;p10"/>
          <p:cNvCxnSpPr/>
          <p:nvPr/>
        </p:nvCxnSpPr>
        <p:spPr>
          <a:xfrm>
            <a:off x="5029200" y="3581399"/>
            <a:ext cx="1219200" cy="45719"/>
          </a:xfrm>
          <a:prstGeom prst="straightConnector1">
            <a:avLst/>
          </a:prstGeom>
          <a:noFill/>
          <a:ln cap="flat" cmpd="sng" w="9525">
            <a:solidFill>
              <a:schemeClr val="dk1"/>
            </a:solidFill>
            <a:prstDash val="solid"/>
            <a:miter lim="800000"/>
            <a:headEnd len="sm" w="sm" type="none"/>
            <a:tailEnd len="sm" w="sm" type="none"/>
          </a:ln>
        </p:spPr>
      </p:cxnSp>
      <p:cxnSp>
        <p:nvCxnSpPr>
          <p:cNvPr id="223" name="Google Shape;223;p10"/>
          <p:cNvCxnSpPr/>
          <p:nvPr/>
        </p:nvCxnSpPr>
        <p:spPr>
          <a:xfrm>
            <a:off x="5105400" y="3657600"/>
            <a:ext cx="0" cy="228600"/>
          </a:xfrm>
          <a:prstGeom prst="straightConnector1">
            <a:avLst/>
          </a:prstGeom>
          <a:noFill/>
          <a:ln cap="flat" cmpd="sng" w="9525">
            <a:solidFill>
              <a:schemeClr val="dk1"/>
            </a:solidFill>
            <a:prstDash val="solid"/>
            <a:miter lim="800000"/>
            <a:headEnd len="sm" w="sm" type="none"/>
            <a:tailEnd len="sm" w="sm" type="none"/>
          </a:ln>
        </p:spPr>
      </p:cxnSp>
      <p:sp>
        <p:nvSpPr>
          <p:cNvPr id="224" name="Google Shape;224;p10"/>
          <p:cNvSpPr/>
          <p:nvPr/>
        </p:nvSpPr>
        <p:spPr>
          <a:xfrm>
            <a:off x="4800600" y="3962400"/>
            <a:ext cx="9350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imes New Roman"/>
                <a:ea typeface="Times New Roman"/>
                <a:cs typeface="Times New Roman"/>
                <a:sym typeface="Times New Roman"/>
              </a:rPr>
              <a:t>symmetric</a:t>
            </a:r>
            <a:endParaRPr b="0" i="0" sz="1400" u="none" cap="none" strike="noStrike">
              <a:solidFill>
                <a:srgbClr val="000000"/>
              </a:solidFill>
              <a:latin typeface="Arial"/>
              <a:ea typeface="Arial"/>
              <a:cs typeface="Arial"/>
              <a:sym typeface="Arial"/>
            </a:endParaRPr>
          </a:p>
        </p:txBody>
      </p:sp>
      <p:sp>
        <p:nvSpPr>
          <p:cNvPr id="225" name="Google Shape;225;p10"/>
          <p:cNvSpPr/>
          <p:nvPr/>
        </p:nvSpPr>
        <p:spPr>
          <a:xfrm>
            <a:off x="5943600" y="3860800"/>
            <a:ext cx="1014413"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imes New Roman"/>
                <a:ea typeface="Times New Roman"/>
                <a:cs typeface="Times New Roman"/>
                <a:sym typeface="Times New Roman"/>
              </a:rPr>
              <a:t>asymmetric</a:t>
            </a:r>
            <a:endParaRPr b="0" i="0" sz="1400" u="none" cap="none" strike="noStrike">
              <a:solidFill>
                <a:srgbClr val="000000"/>
              </a:solidFill>
              <a:latin typeface="Arial"/>
              <a:ea typeface="Arial"/>
              <a:cs typeface="Arial"/>
              <a:sym typeface="Arial"/>
            </a:endParaRPr>
          </a:p>
        </p:txBody>
      </p:sp>
      <p:cxnSp>
        <p:nvCxnSpPr>
          <p:cNvPr id="226" name="Google Shape;226;p10"/>
          <p:cNvCxnSpPr/>
          <p:nvPr/>
        </p:nvCxnSpPr>
        <p:spPr>
          <a:xfrm>
            <a:off x="6248400" y="3657600"/>
            <a:ext cx="0" cy="304800"/>
          </a:xfrm>
          <a:prstGeom prst="straightConnector1">
            <a:avLst/>
          </a:prstGeom>
          <a:noFill/>
          <a:ln cap="flat" cmpd="sng" w="9525">
            <a:solidFill>
              <a:schemeClr val="dk1"/>
            </a:solidFill>
            <a:prstDash val="solid"/>
            <a:miter lim="800000"/>
            <a:headEnd len="sm" w="sm" type="none"/>
            <a:tailEnd len="sm" w="sm" type="none"/>
          </a:ln>
        </p:spPr>
      </p:cxnSp>
      <p:cxnSp>
        <p:nvCxnSpPr>
          <p:cNvPr id="227" name="Google Shape;227;p10"/>
          <p:cNvCxnSpPr/>
          <p:nvPr/>
        </p:nvCxnSpPr>
        <p:spPr>
          <a:xfrm>
            <a:off x="7848600" y="3429000"/>
            <a:ext cx="0" cy="304800"/>
          </a:xfrm>
          <a:prstGeom prst="straightConnector1">
            <a:avLst/>
          </a:prstGeom>
          <a:noFill/>
          <a:ln cap="flat" cmpd="sng" w="9525">
            <a:solidFill>
              <a:schemeClr val="dk1"/>
            </a:solidFill>
            <a:prstDash val="solid"/>
            <a:miter lim="800000"/>
            <a:headEnd len="sm" w="sm" type="none"/>
            <a:tailEnd len="sm" w="sm" type="none"/>
          </a:ln>
        </p:spPr>
      </p:cxnSp>
      <p:cxnSp>
        <p:nvCxnSpPr>
          <p:cNvPr id="228" name="Google Shape;228;p10"/>
          <p:cNvCxnSpPr/>
          <p:nvPr/>
        </p:nvCxnSpPr>
        <p:spPr>
          <a:xfrm>
            <a:off x="7315200" y="3733800"/>
            <a:ext cx="1219200" cy="76201"/>
          </a:xfrm>
          <a:prstGeom prst="straightConnector1">
            <a:avLst/>
          </a:prstGeom>
          <a:noFill/>
          <a:ln cap="flat" cmpd="sng" w="9525">
            <a:solidFill>
              <a:schemeClr val="dk1"/>
            </a:solidFill>
            <a:prstDash val="solid"/>
            <a:miter lim="800000"/>
            <a:headEnd len="sm" w="sm" type="none"/>
            <a:tailEnd len="sm" w="sm" type="none"/>
          </a:ln>
        </p:spPr>
      </p:cxnSp>
      <p:cxnSp>
        <p:nvCxnSpPr>
          <p:cNvPr id="229" name="Google Shape;229;p10"/>
          <p:cNvCxnSpPr/>
          <p:nvPr/>
        </p:nvCxnSpPr>
        <p:spPr>
          <a:xfrm>
            <a:off x="7315199" y="3733800"/>
            <a:ext cx="45719" cy="381000"/>
          </a:xfrm>
          <a:prstGeom prst="straightConnector1">
            <a:avLst/>
          </a:prstGeom>
          <a:noFill/>
          <a:ln cap="flat" cmpd="sng" w="9525">
            <a:solidFill>
              <a:schemeClr val="dk1"/>
            </a:solidFill>
            <a:prstDash val="solid"/>
            <a:miter lim="800000"/>
            <a:headEnd len="sm" w="sm" type="none"/>
            <a:tailEnd len="sm" w="sm" type="none"/>
          </a:ln>
        </p:spPr>
      </p:cxnSp>
      <p:cxnSp>
        <p:nvCxnSpPr>
          <p:cNvPr id="230" name="Google Shape;230;p10"/>
          <p:cNvCxnSpPr/>
          <p:nvPr/>
        </p:nvCxnSpPr>
        <p:spPr>
          <a:xfrm>
            <a:off x="8534399" y="3810000"/>
            <a:ext cx="45719" cy="381000"/>
          </a:xfrm>
          <a:prstGeom prst="straightConnector1">
            <a:avLst/>
          </a:prstGeom>
          <a:noFill/>
          <a:ln cap="flat" cmpd="sng" w="9525">
            <a:solidFill>
              <a:schemeClr val="dk1"/>
            </a:solidFill>
            <a:prstDash val="solid"/>
            <a:miter lim="800000"/>
            <a:headEnd len="sm" w="sm" type="none"/>
            <a:tailEnd len="sm" w="sm" type="none"/>
          </a:ln>
        </p:spPr>
      </p:cxnSp>
      <p:cxnSp>
        <p:nvCxnSpPr>
          <p:cNvPr id="231" name="Google Shape;231;p10"/>
          <p:cNvCxnSpPr/>
          <p:nvPr/>
        </p:nvCxnSpPr>
        <p:spPr>
          <a:xfrm>
            <a:off x="6019800" y="4572000"/>
            <a:ext cx="0" cy="0"/>
          </a:xfrm>
          <a:prstGeom prst="straightConnector1">
            <a:avLst/>
          </a:prstGeom>
          <a:noFill/>
          <a:ln cap="flat" cmpd="sng" w="9525">
            <a:solidFill>
              <a:schemeClr val="dk1"/>
            </a:solidFill>
            <a:prstDash val="solid"/>
            <a:miter lim="800000"/>
            <a:headEnd len="sm" w="sm" type="none"/>
            <a:tailEnd len="sm" w="sm" type="none"/>
          </a:ln>
        </p:spPr>
      </p:cxnSp>
      <p:sp>
        <p:nvSpPr>
          <p:cNvPr id="232" name="Google Shape;232;p10"/>
          <p:cNvSpPr/>
          <p:nvPr/>
        </p:nvSpPr>
        <p:spPr>
          <a:xfrm>
            <a:off x="4087813" y="3267075"/>
            <a:ext cx="18415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233" name="Google Shape;233;p10"/>
          <p:cNvSpPr/>
          <p:nvPr/>
        </p:nvSpPr>
        <p:spPr>
          <a:xfrm>
            <a:off x="6705600" y="4191000"/>
            <a:ext cx="15509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imes New Roman"/>
                <a:ea typeface="Times New Roman"/>
                <a:cs typeface="Times New Roman"/>
                <a:sym typeface="Times New Roman"/>
              </a:rPr>
              <a:t>Block cipher</a:t>
            </a:r>
            <a:endParaRPr b="0" i="0" sz="1400" u="none" cap="none" strike="noStrike">
              <a:solidFill>
                <a:srgbClr val="000000"/>
              </a:solidFill>
              <a:latin typeface="Arial"/>
              <a:ea typeface="Arial"/>
              <a:cs typeface="Arial"/>
              <a:sym typeface="Arial"/>
            </a:endParaRPr>
          </a:p>
        </p:txBody>
      </p:sp>
      <p:sp>
        <p:nvSpPr>
          <p:cNvPr id="234" name="Google Shape;234;p10"/>
          <p:cNvSpPr/>
          <p:nvPr/>
        </p:nvSpPr>
        <p:spPr>
          <a:xfrm>
            <a:off x="7772400" y="4267200"/>
            <a:ext cx="11763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Times New Roman"/>
                <a:ea typeface="Times New Roman"/>
                <a:cs typeface="Times New Roman"/>
                <a:sym typeface="Times New Roman"/>
              </a:rPr>
              <a:t>Stream cipher</a:t>
            </a:r>
            <a:endParaRPr b="0" i="0" sz="1400" u="none" cap="none" strike="noStrike">
              <a:solidFill>
                <a:srgbClr val="000000"/>
              </a:solidFill>
              <a:latin typeface="Arial"/>
              <a:ea typeface="Arial"/>
              <a:cs typeface="Arial"/>
              <a:sym typeface="Arial"/>
            </a:endParaRPr>
          </a:p>
        </p:txBody>
      </p:sp>
      <p:cxnSp>
        <p:nvCxnSpPr>
          <p:cNvPr id="235" name="Google Shape;235;p10"/>
          <p:cNvCxnSpPr/>
          <p:nvPr/>
        </p:nvCxnSpPr>
        <p:spPr>
          <a:xfrm>
            <a:off x="356260" y="4648200"/>
            <a:ext cx="0" cy="304800"/>
          </a:xfrm>
          <a:prstGeom prst="straightConnector1">
            <a:avLst/>
          </a:prstGeom>
          <a:noFill/>
          <a:ln cap="flat" cmpd="sng" w="9525">
            <a:solidFill>
              <a:schemeClr val="dk1"/>
            </a:solidFill>
            <a:prstDash val="solid"/>
            <a:miter lim="800000"/>
            <a:headEnd len="sm" w="sm" type="none"/>
            <a:tailEnd len="sm" w="sm" type="none"/>
          </a:ln>
        </p:spPr>
      </p:cxnSp>
      <p:sp>
        <p:nvSpPr>
          <p:cNvPr id="236" name="Google Shape;236;p10"/>
          <p:cNvSpPr/>
          <p:nvPr/>
        </p:nvSpPr>
        <p:spPr>
          <a:xfrm>
            <a:off x="228600" y="6191250"/>
            <a:ext cx="8382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Caesar/ additive</a:t>
            </a:r>
            <a:endParaRPr b="0" i="0" sz="1400" u="none" cap="none" strike="noStrike">
              <a:solidFill>
                <a:srgbClr val="000000"/>
              </a:solidFill>
              <a:latin typeface="Arial"/>
              <a:ea typeface="Arial"/>
              <a:cs typeface="Arial"/>
              <a:sym typeface="Arial"/>
            </a:endParaRPr>
          </a:p>
        </p:txBody>
      </p:sp>
      <p:sp>
        <p:nvSpPr>
          <p:cNvPr id="237" name="Google Shape;237;p10"/>
          <p:cNvSpPr/>
          <p:nvPr/>
        </p:nvSpPr>
        <p:spPr>
          <a:xfrm>
            <a:off x="2198077" y="5013325"/>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Times New Roman"/>
              <a:ea typeface="Times New Roman"/>
              <a:cs typeface="Times New Roman"/>
              <a:sym typeface="Times New Roman"/>
            </a:endParaRPr>
          </a:p>
        </p:txBody>
      </p:sp>
      <p:cxnSp>
        <p:nvCxnSpPr>
          <p:cNvPr id="238" name="Google Shape;238;p10"/>
          <p:cNvCxnSpPr/>
          <p:nvPr/>
        </p:nvCxnSpPr>
        <p:spPr>
          <a:xfrm>
            <a:off x="2895600" y="4603882"/>
            <a:ext cx="0" cy="304800"/>
          </a:xfrm>
          <a:prstGeom prst="straightConnector1">
            <a:avLst/>
          </a:prstGeom>
          <a:noFill/>
          <a:ln cap="flat" cmpd="sng" w="9525">
            <a:solidFill>
              <a:schemeClr val="dk1"/>
            </a:solidFill>
            <a:prstDash val="solid"/>
            <a:miter lim="800000"/>
            <a:headEnd len="sm" w="sm" type="none"/>
            <a:tailEnd len="sm" w="sm" type="none"/>
          </a:ln>
        </p:spPr>
      </p:cxnSp>
      <p:sp>
        <p:nvSpPr>
          <p:cNvPr id="239" name="Google Shape;239;p10"/>
          <p:cNvSpPr/>
          <p:nvPr/>
        </p:nvSpPr>
        <p:spPr>
          <a:xfrm>
            <a:off x="152400" y="4953000"/>
            <a:ext cx="135325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Monoalphabetic</a:t>
            </a:r>
            <a:endParaRPr b="0" i="0" sz="1400" u="none" cap="none" strike="noStrike">
              <a:solidFill>
                <a:srgbClr val="000000"/>
              </a:solidFill>
              <a:latin typeface="Arial"/>
              <a:ea typeface="Arial"/>
              <a:cs typeface="Arial"/>
              <a:sym typeface="Arial"/>
            </a:endParaRPr>
          </a:p>
        </p:txBody>
      </p:sp>
      <p:cxnSp>
        <p:nvCxnSpPr>
          <p:cNvPr id="240" name="Google Shape;240;p10"/>
          <p:cNvCxnSpPr/>
          <p:nvPr/>
        </p:nvCxnSpPr>
        <p:spPr>
          <a:xfrm>
            <a:off x="2319094" y="5486400"/>
            <a:ext cx="685800" cy="0"/>
          </a:xfrm>
          <a:prstGeom prst="straightConnector1">
            <a:avLst/>
          </a:prstGeom>
          <a:noFill/>
          <a:ln cap="flat" cmpd="sng" w="9525">
            <a:solidFill>
              <a:schemeClr val="dk1"/>
            </a:solidFill>
            <a:prstDash val="solid"/>
            <a:round/>
            <a:headEnd len="sm" w="sm" type="none"/>
            <a:tailEnd len="sm" w="sm" type="none"/>
          </a:ln>
        </p:spPr>
      </p:cxnSp>
      <p:cxnSp>
        <p:nvCxnSpPr>
          <p:cNvPr id="241" name="Google Shape;241;p10"/>
          <p:cNvCxnSpPr/>
          <p:nvPr/>
        </p:nvCxnSpPr>
        <p:spPr>
          <a:xfrm>
            <a:off x="4038600" y="4648200"/>
            <a:ext cx="0" cy="304800"/>
          </a:xfrm>
          <a:prstGeom prst="straightConnector1">
            <a:avLst/>
          </a:prstGeom>
          <a:noFill/>
          <a:ln cap="flat" cmpd="sng" w="9525">
            <a:solidFill>
              <a:schemeClr val="dk1"/>
            </a:solidFill>
            <a:prstDash val="solid"/>
            <a:round/>
            <a:headEnd len="sm" w="sm" type="none"/>
            <a:tailEnd len="sm" w="sm" type="none"/>
          </a:ln>
        </p:spPr>
      </p:cxnSp>
      <p:cxnSp>
        <p:nvCxnSpPr>
          <p:cNvPr id="242" name="Google Shape;242;p10"/>
          <p:cNvCxnSpPr/>
          <p:nvPr/>
        </p:nvCxnSpPr>
        <p:spPr>
          <a:xfrm>
            <a:off x="829028" y="5247620"/>
            <a:ext cx="0" cy="304800"/>
          </a:xfrm>
          <a:prstGeom prst="straightConnector1">
            <a:avLst/>
          </a:prstGeom>
          <a:noFill/>
          <a:ln cap="flat" cmpd="sng" w="9525">
            <a:solidFill>
              <a:schemeClr val="dk1"/>
            </a:solidFill>
            <a:prstDash val="solid"/>
            <a:round/>
            <a:headEnd len="sm" w="sm" type="none"/>
            <a:tailEnd len="sm" w="sm" type="none"/>
          </a:ln>
        </p:spPr>
      </p:cxnSp>
      <p:cxnSp>
        <p:nvCxnSpPr>
          <p:cNvPr id="243" name="Google Shape;243;p10"/>
          <p:cNvCxnSpPr/>
          <p:nvPr/>
        </p:nvCxnSpPr>
        <p:spPr>
          <a:xfrm>
            <a:off x="457200" y="5486400"/>
            <a:ext cx="685800" cy="0"/>
          </a:xfrm>
          <a:prstGeom prst="straightConnector1">
            <a:avLst/>
          </a:prstGeom>
          <a:noFill/>
          <a:ln cap="flat" cmpd="sng" w="9525">
            <a:solidFill>
              <a:schemeClr val="dk1"/>
            </a:solidFill>
            <a:prstDash val="solid"/>
            <a:round/>
            <a:headEnd len="sm" w="sm" type="none"/>
            <a:tailEnd len="sm" w="sm" type="none"/>
          </a:ln>
        </p:spPr>
      </p:cxnSp>
      <p:cxnSp>
        <p:nvCxnSpPr>
          <p:cNvPr id="244" name="Google Shape;244;p10"/>
          <p:cNvCxnSpPr/>
          <p:nvPr/>
        </p:nvCxnSpPr>
        <p:spPr>
          <a:xfrm>
            <a:off x="821111" y="5486400"/>
            <a:ext cx="0" cy="304800"/>
          </a:xfrm>
          <a:prstGeom prst="straightConnector1">
            <a:avLst/>
          </a:prstGeom>
          <a:noFill/>
          <a:ln cap="flat" cmpd="sng" w="9525">
            <a:solidFill>
              <a:schemeClr val="dk1"/>
            </a:solidFill>
            <a:prstDash val="solid"/>
            <a:miter lim="800000"/>
            <a:headEnd len="sm" w="sm" type="none"/>
            <a:tailEnd len="sm" w="sm" type="none"/>
          </a:ln>
        </p:spPr>
      </p:cxnSp>
      <p:sp>
        <p:nvSpPr>
          <p:cNvPr id="245" name="Google Shape;245;p10"/>
          <p:cNvSpPr/>
          <p:nvPr/>
        </p:nvSpPr>
        <p:spPr>
          <a:xfrm>
            <a:off x="574675" y="5602913"/>
            <a:ext cx="718466" cy="5663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2"/>
              </a:buClr>
              <a:buSzPts val="910"/>
              <a:buFont typeface="Noto Sans Symbols"/>
              <a:buNone/>
            </a:pPr>
            <a:r>
              <a:rPr b="0" i="0" lang="en-US" sz="1400" u="none" cap="none" strike="noStrike">
                <a:solidFill>
                  <a:srgbClr val="FF0000"/>
                </a:solidFill>
                <a:latin typeface="Times New Roman"/>
                <a:ea typeface="Times New Roman"/>
                <a:cs typeface="Times New Roman"/>
                <a:sym typeface="Times New Roman"/>
              </a:rPr>
              <a:t>Multip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80"/>
              </a:spcBef>
              <a:spcAft>
                <a:spcPts val="0"/>
              </a:spcAft>
              <a:buClr>
                <a:schemeClr val="lt2"/>
              </a:buClr>
              <a:buSzPts val="910"/>
              <a:buFont typeface="Noto Sans Symbols"/>
              <a:buNone/>
            </a:pPr>
            <a:r>
              <a:rPr b="0" i="0" lang="en-US" sz="1400" u="none" cap="none" strike="noStrike">
                <a:solidFill>
                  <a:srgbClr val="FF0000"/>
                </a:solidFill>
                <a:latin typeface="Times New Roman"/>
                <a:ea typeface="Times New Roman"/>
                <a:cs typeface="Times New Roman"/>
                <a:sym typeface="Times New Roman"/>
              </a:rPr>
              <a:t>licative</a:t>
            </a:r>
            <a:endParaRPr b="0" i="0" sz="1400" u="none" cap="none" strike="noStrike">
              <a:solidFill>
                <a:srgbClr val="FF0000"/>
              </a:solidFill>
              <a:latin typeface="Times New Roman"/>
              <a:ea typeface="Times New Roman"/>
              <a:cs typeface="Times New Roman"/>
              <a:sym typeface="Times New Roman"/>
            </a:endParaRPr>
          </a:p>
        </p:txBody>
      </p:sp>
      <p:cxnSp>
        <p:nvCxnSpPr>
          <p:cNvPr id="246" name="Google Shape;246;p10"/>
          <p:cNvCxnSpPr/>
          <p:nvPr/>
        </p:nvCxnSpPr>
        <p:spPr>
          <a:xfrm>
            <a:off x="3048000" y="5486400"/>
            <a:ext cx="685800" cy="0"/>
          </a:xfrm>
          <a:prstGeom prst="straightConnector1">
            <a:avLst/>
          </a:prstGeom>
          <a:noFill/>
          <a:ln cap="flat" cmpd="sng" w="9525">
            <a:solidFill>
              <a:schemeClr val="dk1"/>
            </a:solidFill>
            <a:prstDash val="solid"/>
            <a:round/>
            <a:headEnd len="sm" w="sm" type="none"/>
            <a:tailEnd len="sm" w="sm" type="none"/>
          </a:ln>
        </p:spPr>
      </p:cxnSp>
      <p:cxnSp>
        <p:nvCxnSpPr>
          <p:cNvPr id="247" name="Google Shape;247;p10"/>
          <p:cNvCxnSpPr/>
          <p:nvPr/>
        </p:nvCxnSpPr>
        <p:spPr>
          <a:xfrm>
            <a:off x="3733800" y="5486400"/>
            <a:ext cx="0" cy="457200"/>
          </a:xfrm>
          <a:prstGeom prst="straightConnector1">
            <a:avLst/>
          </a:prstGeom>
          <a:noFill/>
          <a:ln cap="flat" cmpd="sng" w="9525">
            <a:solidFill>
              <a:schemeClr val="dk1"/>
            </a:solidFill>
            <a:prstDash val="solid"/>
            <a:miter lim="800000"/>
            <a:headEnd len="sm" w="sm" type="none"/>
            <a:tailEnd len="sm" w="sm" type="none"/>
          </a:ln>
        </p:spPr>
      </p:cxnSp>
      <p:sp>
        <p:nvSpPr>
          <p:cNvPr id="248" name="Google Shape;248;p10"/>
          <p:cNvSpPr/>
          <p:nvPr/>
        </p:nvSpPr>
        <p:spPr>
          <a:xfrm>
            <a:off x="3438220" y="6050229"/>
            <a:ext cx="7537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autokey</a:t>
            </a:r>
            <a:endParaRPr b="0" i="0" sz="1400" u="none" cap="none" strike="noStrike">
              <a:solidFill>
                <a:srgbClr val="000000"/>
              </a:solidFill>
              <a:latin typeface="Arial"/>
              <a:ea typeface="Arial"/>
              <a:cs typeface="Arial"/>
              <a:sym typeface="Arial"/>
            </a:endParaRPr>
          </a:p>
        </p:txBody>
      </p:sp>
      <p:cxnSp>
        <p:nvCxnSpPr>
          <p:cNvPr id="249" name="Google Shape;249;p10"/>
          <p:cNvCxnSpPr/>
          <p:nvPr/>
        </p:nvCxnSpPr>
        <p:spPr>
          <a:xfrm>
            <a:off x="4363127" y="5537213"/>
            <a:ext cx="0" cy="457200"/>
          </a:xfrm>
          <a:prstGeom prst="straightConnector1">
            <a:avLst/>
          </a:prstGeom>
          <a:noFill/>
          <a:ln cap="flat" cmpd="sng" w="9525">
            <a:solidFill>
              <a:schemeClr val="dk1"/>
            </a:solidFill>
            <a:prstDash val="solid"/>
            <a:miter lim="800000"/>
            <a:headEnd len="sm" w="sm" type="none"/>
            <a:tailEnd len="sm" w="sm" type="none"/>
          </a:ln>
        </p:spPr>
      </p:cxnSp>
      <p:sp>
        <p:nvSpPr>
          <p:cNvPr id="250" name="Google Shape;250;p10"/>
          <p:cNvSpPr/>
          <p:nvPr/>
        </p:nvSpPr>
        <p:spPr>
          <a:xfrm>
            <a:off x="4067547" y="5993321"/>
            <a:ext cx="8034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vigenere</a:t>
            </a:r>
            <a:endParaRPr b="0" i="0" sz="1400" u="none" cap="none" strike="noStrike">
              <a:solidFill>
                <a:srgbClr val="FF0000"/>
              </a:solidFill>
              <a:latin typeface="Times New Roman"/>
              <a:ea typeface="Times New Roman"/>
              <a:cs typeface="Times New Roman"/>
              <a:sym typeface="Times New Roman"/>
            </a:endParaRPr>
          </a:p>
        </p:txBody>
      </p:sp>
      <p:cxnSp>
        <p:nvCxnSpPr>
          <p:cNvPr id="251" name="Google Shape;251;p10"/>
          <p:cNvCxnSpPr/>
          <p:nvPr/>
        </p:nvCxnSpPr>
        <p:spPr>
          <a:xfrm>
            <a:off x="3657600" y="5486400"/>
            <a:ext cx="685800" cy="0"/>
          </a:xfrm>
          <a:prstGeom prst="straightConnector1">
            <a:avLst/>
          </a:prstGeom>
          <a:noFill/>
          <a:ln cap="flat" cmpd="sng" w="9525">
            <a:solidFill>
              <a:schemeClr val="dk1"/>
            </a:solidFill>
            <a:prstDash val="solid"/>
            <a:round/>
            <a:headEnd len="sm" w="sm" type="none"/>
            <a:tailEnd len="sm" w="sm" type="none"/>
          </a:ln>
        </p:spPr>
      </p:cxnSp>
      <p:cxnSp>
        <p:nvCxnSpPr>
          <p:cNvPr id="252" name="Google Shape;252;p10"/>
          <p:cNvCxnSpPr/>
          <p:nvPr/>
        </p:nvCxnSpPr>
        <p:spPr>
          <a:xfrm>
            <a:off x="819856" y="5470574"/>
            <a:ext cx="685800" cy="0"/>
          </a:xfrm>
          <a:prstGeom prst="straightConnector1">
            <a:avLst/>
          </a:prstGeom>
          <a:noFill/>
          <a:ln cap="flat" cmpd="sng" w="9525">
            <a:solidFill>
              <a:schemeClr val="dk1"/>
            </a:solidFill>
            <a:prstDash val="solid"/>
            <a:round/>
            <a:headEnd len="sm" w="sm" type="none"/>
            <a:tailEnd len="sm" w="sm" type="none"/>
          </a:ln>
        </p:spPr>
      </p:cxnSp>
      <p:cxnSp>
        <p:nvCxnSpPr>
          <p:cNvPr id="253" name="Google Shape;253;p10"/>
          <p:cNvCxnSpPr/>
          <p:nvPr/>
        </p:nvCxnSpPr>
        <p:spPr>
          <a:xfrm flipH="1">
            <a:off x="1527958" y="5512262"/>
            <a:ext cx="38590" cy="255079"/>
          </a:xfrm>
          <a:prstGeom prst="straightConnector1">
            <a:avLst/>
          </a:prstGeom>
          <a:noFill/>
          <a:ln cap="flat" cmpd="sng" w="9525">
            <a:solidFill>
              <a:schemeClr val="dk1"/>
            </a:solidFill>
            <a:prstDash val="solid"/>
            <a:miter lim="800000"/>
            <a:headEnd len="sm" w="sm" type="none"/>
            <a:tailEnd len="sm" w="sm" type="none"/>
          </a:ln>
        </p:spPr>
      </p:cxnSp>
      <p:sp>
        <p:nvSpPr>
          <p:cNvPr id="254" name="Google Shape;254;p10"/>
          <p:cNvSpPr/>
          <p:nvPr/>
        </p:nvSpPr>
        <p:spPr>
          <a:xfrm>
            <a:off x="1355053" y="5692115"/>
            <a:ext cx="6494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imes New Roman"/>
                <a:ea typeface="Times New Roman"/>
                <a:cs typeface="Times New Roman"/>
                <a:sym typeface="Times New Roman"/>
              </a:rPr>
              <a:t>Affine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1"/>
          <p:cNvSpPr txBox="1"/>
          <p:nvPr>
            <p:ph type="title"/>
          </p:nvPr>
        </p:nvSpPr>
        <p:spPr>
          <a:xfrm>
            <a:off x="800100" y="-152400"/>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Categories of Traditional ciphers</a:t>
            </a:r>
            <a:endParaRPr/>
          </a:p>
        </p:txBody>
      </p:sp>
      <p:sp>
        <p:nvSpPr>
          <p:cNvPr id="260" name="Google Shape;260;p1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261" name="Google Shape;261;p11"/>
          <p:cNvSpPr txBox="1"/>
          <p:nvPr>
            <p:ph idx="1" type="body"/>
          </p:nvPr>
        </p:nvSpPr>
        <p:spPr>
          <a:xfrm>
            <a:off x="685800" y="1447800"/>
            <a:ext cx="80010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b="1" lang="en-US"/>
              <a:t>Substitution cipher </a:t>
            </a:r>
            <a:endParaRPr/>
          </a:p>
          <a:p>
            <a:pPr indent="-274320" lvl="0" marL="274320" rtl="0" algn="l">
              <a:lnSpc>
                <a:spcPct val="100000"/>
              </a:lnSpc>
              <a:spcBef>
                <a:spcPts val="580"/>
              </a:spcBef>
              <a:spcAft>
                <a:spcPts val="0"/>
              </a:spcAft>
              <a:buSzPts val="2210"/>
              <a:buChar char="⚫"/>
            </a:pPr>
            <a:r>
              <a:rPr b="1" lang="en-US"/>
              <a:t>Transposition cipher</a:t>
            </a:r>
            <a:endParaRPr/>
          </a:p>
          <a:p>
            <a:pPr indent="-133985" lvl="0" marL="274320" rtl="0" algn="l">
              <a:lnSpc>
                <a:spcPct val="100000"/>
              </a:lnSpc>
              <a:spcBef>
                <a:spcPts val="580"/>
              </a:spcBef>
              <a:spcAft>
                <a:spcPts val="0"/>
              </a:spcAft>
              <a:buSzPts val="2210"/>
              <a:buNone/>
            </a:pPr>
            <a:r>
              <a:t/>
            </a:r>
            <a:endParaRPr/>
          </a:p>
          <a:p>
            <a:pPr indent="-274320" lvl="0" marL="274320" rtl="0" algn="l">
              <a:lnSpc>
                <a:spcPct val="100000"/>
              </a:lnSpc>
              <a:spcBef>
                <a:spcPts val="580"/>
              </a:spcBef>
              <a:spcAft>
                <a:spcPts val="0"/>
              </a:spcAft>
              <a:buSzPts val="2210"/>
              <a:buChar char="⚫"/>
            </a:pPr>
            <a:r>
              <a:rPr lang="en-US"/>
              <a:t>A substitution cipher replaces one symbol with another. </a:t>
            </a:r>
            <a:endParaRPr/>
          </a:p>
          <a:p>
            <a:pPr indent="-274320" lvl="0" marL="274320" rtl="0" algn="l">
              <a:lnSpc>
                <a:spcPct val="100000"/>
              </a:lnSpc>
              <a:spcBef>
                <a:spcPts val="580"/>
              </a:spcBef>
              <a:spcAft>
                <a:spcPts val="0"/>
              </a:spcAft>
              <a:buSzPts val="2210"/>
              <a:buChar char="⚫"/>
            </a:pPr>
            <a:r>
              <a:rPr lang="en-US"/>
              <a:t>Substitution ciphers can be categorized as either monoalphabetic ciphers or polyalphabetic ciphers.</a:t>
            </a:r>
            <a:endParaRPr/>
          </a:p>
          <a:p>
            <a:pPr indent="-133985" lvl="0" marL="274320" rtl="0" algn="l">
              <a:lnSpc>
                <a:spcPct val="100000"/>
              </a:lnSpc>
              <a:spcBef>
                <a:spcPts val="580"/>
              </a:spcBef>
              <a:spcAft>
                <a:spcPts val="0"/>
              </a:spcAft>
              <a:buSzPts val="2210"/>
              <a:buNone/>
            </a:pPr>
            <a:r>
              <a:t/>
            </a:r>
            <a:endParaRPr/>
          </a:p>
          <a:p>
            <a:pPr indent="-274320" lvl="0" marL="274320" rtl="0" algn="l">
              <a:lnSpc>
                <a:spcPct val="100000"/>
              </a:lnSpc>
              <a:spcBef>
                <a:spcPts val="580"/>
              </a:spcBef>
              <a:spcAft>
                <a:spcPts val="0"/>
              </a:spcAft>
              <a:buSzPts val="2210"/>
              <a:buChar char="⚫"/>
            </a:pPr>
            <a:r>
              <a:rPr lang="en-US"/>
              <a:t>A transposition cipher does not substitute one symbol for another, instead it changes the location of the symbols.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2"/>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lang="en-US">
                <a:solidFill>
                  <a:srgbClr val="FF0000"/>
                </a:solidFill>
              </a:rPr>
              <a:t>Substitution cipher </a:t>
            </a:r>
            <a:br>
              <a:rPr lang="en-US">
                <a:solidFill>
                  <a:srgbClr val="FF0000"/>
                </a:solidFill>
              </a:rPr>
            </a:br>
            <a:endParaRPr>
              <a:solidFill>
                <a:srgbClr val="FF0000"/>
              </a:solidFill>
            </a:endParaRPr>
          </a:p>
        </p:txBody>
      </p:sp>
      <p:sp>
        <p:nvSpPr>
          <p:cNvPr id="267" name="Google Shape;267;p1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268" name="Google Shape;268;p1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lang="en-US">
                <a:solidFill>
                  <a:srgbClr val="FF0000"/>
                </a:solidFill>
              </a:rPr>
              <a:t>Monoalphabetic cipher</a:t>
            </a:r>
            <a:endParaRPr/>
          </a:p>
          <a:p>
            <a:pPr indent="-274320" lvl="0" marL="274320" rtl="0" algn="l">
              <a:lnSpc>
                <a:spcPct val="100000"/>
              </a:lnSpc>
              <a:spcBef>
                <a:spcPts val="580"/>
              </a:spcBef>
              <a:spcAft>
                <a:spcPts val="0"/>
              </a:spcAft>
              <a:buSzPts val="2380"/>
              <a:buChar char="⚫"/>
            </a:pPr>
            <a:r>
              <a:rPr lang="en-US" sz="2800">
                <a:solidFill>
                  <a:srgbClr val="FF0000"/>
                </a:solidFill>
              </a:rPr>
              <a:t>Additive Cipher/Ceaser cipher</a:t>
            </a:r>
            <a:endParaRPr/>
          </a:p>
          <a:p>
            <a:pPr indent="-274320" lvl="0" marL="274320" rtl="0" algn="l">
              <a:lnSpc>
                <a:spcPct val="100000"/>
              </a:lnSpc>
              <a:spcBef>
                <a:spcPts val="580"/>
              </a:spcBef>
              <a:spcAft>
                <a:spcPts val="0"/>
              </a:spcAft>
              <a:buSzPts val="2380"/>
              <a:buChar char="⚫"/>
            </a:pPr>
            <a:r>
              <a:rPr lang="en-US" sz="2800">
                <a:solidFill>
                  <a:srgbClr val="FF0000"/>
                </a:solidFill>
              </a:rPr>
              <a:t>Multiplicative  cipher</a:t>
            </a:r>
            <a:endParaRPr/>
          </a:p>
          <a:p>
            <a:pPr indent="-274320" lvl="0" marL="274320" rtl="0" algn="l">
              <a:lnSpc>
                <a:spcPct val="100000"/>
              </a:lnSpc>
              <a:spcBef>
                <a:spcPts val="580"/>
              </a:spcBef>
              <a:spcAft>
                <a:spcPts val="0"/>
              </a:spcAft>
              <a:buSzPts val="2380"/>
              <a:buChar char="⚫"/>
            </a:pPr>
            <a:r>
              <a:rPr lang="en-US" sz="2800">
                <a:solidFill>
                  <a:srgbClr val="FF0000"/>
                </a:solidFill>
              </a:rPr>
              <a:t>Affine cipher</a:t>
            </a:r>
            <a:endParaRPr/>
          </a:p>
          <a:p>
            <a:pPr indent="-123190" lvl="0" marL="274320" rtl="0" algn="l">
              <a:lnSpc>
                <a:spcPct val="100000"/>
              </a:lnSpc>
              <a:spcBef>
                <a:spcPts val="580"/>
              </a:spcBef>
              <a:spcAft>
                <a:spcPts val="0"/>
              </a:spcAft>
              <a:buSzPts val="2380"/>
              <a:buNone/>
            </a:pPr>
            <a:r>
              <a:t/>
            </a:r>
            <a:endParaRPr sz="2800">
              <a:solidFill>
                <a:srgbClr val="FF0000"/>
              </a:solidFill>
            </a:endParaRPr>
          </a:p>
          <a:p>
            <a:pPr indent="0" lvl="0" marL="0" rtl="0" algn="l">
              <a:lnSpc>
                <a:spcPct val="100000"/>
              </a:lnSpc>
              <a:spcBef>
                <a:spcPts val="580"/>
              </a:spcBef>
              <a:spcAft>
                <a:spcPts val="0"/>
              </a:spcAft>
              <a:buSzPts val="2380"/>
              <a:buNone/>
            </a:pPr>
            <a:r>
              <a:rPr lang="en-US" sz="2800">
                <a:solidFill>
                  <a:srgbClr val="FF0000"/>
                </a:solidFill>
              </a:rPr>
              <a:t> </a:t>
            </a:r>
            <a:endParaRPr/>
          </a:p>
          <a:p>
            <a:pPr indent="-144780" lvl="0" marL="274320" rtl="0" algn="l">
              <a:lnSpc>
                <a:spcPct val="100000"/>
              </a:lnSpc>
              <a:spcBef>
                <a:spcPts val="580"/>
              </a:spcBef>
              <a:spcAft>
                <a:spcPts val="0"/>
              </a:spcAft>
              <a:buSzPts val="2040"/>
              <a:buNone/>
            </a:pPr>
            <a:r>
              <a:t/>
            </a:r>
            <a:endParaRPr sz="2400">
              <a:solidFill>
                <a:srgbClr val="FF0000"/>
              </a:solidFill>
            </a:endParaRPr>
          </a:p>
          <a:p>
            <a:pPr indent="-133985" lvl="0" marL="274320" rtl="0" algn="l">
              <a:lnSpc>
                <a:spcPct val="100000"/>
              </a:lnSpc>
              <a:spcBef>
                <a:spcPts val="580"/>
              </a:spcBef>
              <a:spcAft>
                <a:spcPts val="0"/>
              </a:spcAft>
              <a:buSzPts val="2210"/>
              <a:buNone/>
            </a:pPr>
            <a:r>
              <a:t/>
            </a:r>
            <a:endParaRPr>
              <a:solidFill>
                <a:srgbClr val="FF0000"/>
              </a:solidFill>
            </a:endParaRPr>
          </a:p>
          <a:p>
            <a:pPr indent="-133985" lvl="0" marL="274320" rtl="0" algn="l">
              <a:lnSpc>
                <a:spcPct val="100000"/>
              </a:lnSpc>
              <a:spcBef>
                <a:spcPts val="580"/>
              </a:spcBef>
              <a:spcAft>
                <a:spcPts val="0"/>
              </a:spcAft>
              <a:buSzPts val="221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3"/>
          <p:cNvSpPr txBox="1"/>
          <p:nvPr>
            <p:ph type="title"/>
          </p:nvPr>
        </p:nvSpPr>
        <p:spPr>
          <a:xfrm>
            <a:off x="914400" y="0"/>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Monoalphabetic cippher</a:t>
            </a:r>
            <a:endParaRPr>
              <a:solidFill>
                <a:srgbClr val="FF0000"/>
              </a:solidFill>
            </a:endParaRPr>
          </a:p>
        </p:txBody>
      </p:sp>
      <p:sp>
        <p:nvSpPr>
          <p:cNvPr id="274" name="Google Shape;274;p1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275" name="Google Shape;275;p13"/>
          <p:cNvSpPr txBox="1"/>
          <p:nvPr>
            <p:ph idx="1" type="body"/>
          </p:nvPr>
        </p:nvSpPr>
        <p:spPr>
          <a:xfrm>
            <a:off x="609600" y="1447800"/>
            <a:ext cx="80772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2380"/>
              <a:buChar char="⚫"/>
            </a:pPr>
            <a:r>
              <a:rPr lang="en-US" sz="2800"/>
              <a:t>rather than just shifting the alphabet </a:t>
            </a:r>
            <a:endParaRPr/>
          </a:p>
          <a:p>
            <a:pPr indent="-274320" lvl="0" marL="274320" rtl="0" algn="l">
              <a:lnSpc>
                <a:spcPct val="90000"/>
              </a:lnSpc>
              <a:spcBef>
                <a:spcPts val="580"/>
              </a:spcBef>
              <a:spcAft>
                <a:spcPts val="0"/>
              </a:spcAft>
              <a:buSzPts val="2380"/>
              <a:buChar char="⚫"/>
            </a:pPr>
            <a:r>
              <a:rPr lang="en-US" sz="2800"/>
              <a:t>could shuffle (jumble) the letters arbitrarily </a:t>
            </a:r>
            <a:endParaRPr/>
          </a:p>
          <a:p>
            <a:pPr indent="-274320" lvl="0" marL="274320" rtl="0" algn="l">
              <a:lnSpc>
                <a:spcPct val="90000"/>
              </a:lnSpc>
              <a:spcBef>
                <a:spcPts val="580"/>
              </a:spcBef>
              <a:spcAft>
                <a:spcPts val="0"/>
              </a:spcAft>
              <a:buSzPts val="2380"/>
              <a:buChar char="⚫"/>
            </a:pPr>
            <a:r>
              <a:rPr lang="en-US" sz="2800"/>
              <a:t>each plaintext letter maps to a different random ciphertext letter </a:t>
            </a:r>
            <a:endParaRPr/>
          </a:p>
          <a:p>
            <a:pPr indent="-274320" lvl="0" marL="274320" rtl="0" algn="l">
              <a:lnSpc>
                <a:spcPct val="90000"/>
              </a:lnSpc>
              <a:spcBef>
                <a:spcPts val="580"/>
              </a:spcBef>
              <a:spcAft>
                <a:spcPts val="0"/>
              </a:spcAft>
              <a:buSzPts val="2380"/>
              <a:buChar char="⚫"/>
            </a:pPr>
            <a:r>
              <a:rPr lang="en-US" sz="2800"/>
              <a:t>hence key is 26 letters long </a:t>
            </a:r>
            <a:endParaRPr sz="2800">
              <a:latin typeface="Courier New"/>
              <a:ea typeface="Courier New"/>
              <a:cs typeface="Courier New"/>
              <a:sym typeface="Courier New"/>
            </a:endParaRPr>
          </a:p>
          <a:p>
            <a:pPr indent="-228600" lvl="1" marL="548640" rtl="0" algn="l">
              <a:lnSpc>
                <a:spcPct val="90000"/>
              </a:lnSpc>
              <a:spcBef>
                <a:spcPts val="370"/>
              </a:spcBef>
              <a:spcAft>
                <a:spcPts val="0"/>
              </a:spcAft>
              <a:buSzPts val="2040"/>
              <a:buFont typeface="Noto Sans Symbols"/>
              <a:buNone/>
            </a:pPr>
            <a:r>
              <a:t/>
            </a:r>
            <a:endParaRPr>
              <a:latin typeface="Courier"/>
              <a:ea typeface="Courier"/>
              <a:cs typeface="Courier"/>
              <a:sym typeface="Courier"/>
            </a:endParaRPr>
          </a:p>
          <a:p>
            <a:pPr indent="-228600" lvl="1" marL="548640" rtl="0" algn="l">
              <a:lnSpc>
                <a:spcPct val="90000"/>
              </a:lnSpc>
              <a:spcBef>
                <a:spcPts val="370"/>
              </a:spcBef>
              <a:spcAft>
                <a:spcPts val="0"/>
              </a:spcAft>
              <a:buSzPts val="2040"/>
              <a:buFont typeface="Noto Sans Symbols"/>
              <a:buNone/>
            </a:pPr>
            <a:r>
              <a:rPr lang="en-US">
                <a:latin typeface="Courier"/>
                <a:ea typeface="Courier"/>
                <a:cs typeface="Courier"/>
                <a:sym typeface="Courier"/>
              </a:rPr>
              <a:t>Plain:  abcdefghijklmnopqrstuvwxyz</a:t>
            </a:r>
            <a:endParaRPr>
              <a:latin typeface="Courier"/>
              <a:ea typeface="Courier"/>
              <a:cs typeface="Courier"/>
              <a:sym typeface="Courier"/>
            </a:endParaRPr>
          </a:p>
          <a:p>
            <a:pPr indent="-228600" lvl="1" marL="548640" rtl="0" algn="l">
              <a:lnSpc>
                <a:spcPct val="90000"/>
              </a:lnSpc>
              <a:spcBef>
                <a:spcPts val="370"/>
              </a:spcBef>
              <a:spcAft>
                <a:spcPts val="0"/>
              </a:spcAft>
              <a:buSzPts val="2040"/>
              <a:buFont typeface="Noto Sans Symbols"/>
              <a:buNone/>
            </a:pPr>
            <a:r>
              <a:rPr lang="en-US">
                <a:latin typeface="Courier"/>
                <a:ea typeface="Courier"/>
                <a:cs typeface="Courier"/>
                <a:sym typeface="Courier"/>
              </a:rPr>
              <a:t>Cipher: DKVQFIBJWPESCXHTMYAUOLRGZN</a:t>
            </a:r>
            <a:endParaRPr/>
          </a:p>
          <a:p>
            <a:pPr indent="-228600" lvl="1" marL="548640" rtl="0" algn="l">
              <a:lnSpc>
                <a:spcPct val="90000"/>
              </a:lnSpc>
              <a:spcBef>
                <a:spcPts val="370"/>
              </a:spcBef>
              <a:spcAft>
                <a:spcPts val="0"/>
              </a:spcAft>
              <a:buSzPts val="2040"/>
              <a:buFont typeface="Noto Sans Symbols"/>
              <a:buNone/>
            </a:pPr>
            <a:r>
              <a:t/>
            </a:r>
            <a:endParaRPr>
              <a:latin typeface="Courier"/>
              <a:ea typeface="Courier"/>
              <a:cs typeface="Courier"/>
              <a:sym typeface="Courier"/>
            </a:endParaRPr>
          </a:p>
          <a:p>
            <a:pPr indent="-228600" lvl="1" marL="548640" rtl="0" algn="l">
              <a:lnSpc>
                <a:spcPct val="90000"/>
              </a:lnSpc>
              <a:spcBef>
                <a:spcPts val="370"/>
              </a:spcBef>
              <a:spcAft>
                <a:spcPts val="0"/>
              </a:spcAft>
              <a:buSzPts val="2040"/>
              <a:buFont typeface="Noto Sans Symbols"/>
              <a:buNone/>
            </a:pPr>
            <a:r>
              <a:rPr lang="en-US">
                <a:latin typeface="Courier"/>
                <a:ea typeface="Courier"/>
                <a:cs typeface="Courier"/>
                <a:sym typeface="Courier"/>
              </a:rPr>
              <a:t>Plaintext:  ifwewishtoreplaceletters</a:t>
            </a:r>
            <a:endParaRPr>
              <a:latin typeface="Courier"/>
              <a:ea typeface="Courier"/>
              <a:cs typeface="Courier"/>
              <a:sym typeface="Courier"/>
            </a:endParaRPr>
          </a:p>
          <a:p>
            <a:pPr indent="-228600" lvl="1" marL="548640" rtl="0" algn="l">
              <a:lnSpc>
                <a:spcPct val="90000"/>
              </a:lnSpc>
              <a:spcBef>
                <a:spcPts val="370"/>
              </a:spcBef>
              <a:spcAft>
                <a:spcPts val="0"/>
              </a:spcAft>
              <a:buSzPts val="2040"/>
              <a:buFont typeface="Noto Sans Symbols"/>
              <a:buNone/>
            </a:pPr>
            <a:r>
              <a:rPr lang="en-US">
                <a:latin typeface="Courier"/>
                <a:ea typeface="Courier"/>
                <a:cs typeface="Courier"/>
                <a:sym typeface="Courier"/>
              </a:rPr>
              <a:t>Ciphertext: WIRFRWAJUHYFTSDVFSFUUFYA </a:t>
            </a:r>
            <a:endParaRPr/>
          </a:p>
          <a:p>
            <a:pPr indent="-123190" lvl="0" marL="274320" rtl="0" algn="l">
              <a:lnSpc>
                <a:spcPct val="90000"/>
              </a:lnSpc>
              <a:spcBef>
                <a:spcPts val="580"/>
              </a:spcBef>
              <a:spcAft>
                <a:spcPts val="0"/>
              </a:spcAft>
              <a:buSzPts val="2380"/>
              <a:buNone/>
            </a:pPr>
            <a:r>
              <a:t/>
            </a:r>
            <a:endParaRPr sz="2800"/>
          </a:p>
          <a:p>
            <a:pPr indent="-133985" lvl="0" marL="274320" rtl="0" algn="l">
              <a:lnSpc>
                <a:spcPct val="100000"/>
              </a:lnSpc>
              <a:spcBef>
                <a:spcPts val="580"/>
              </a:spcBef>
              <a:spcAft>
                <a:spcPts val="0"/>
              </a:spcAft>
              <a:buSzPts val="221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4"/>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Monoalphabetic Cipher Security</a:t>
            </a:r>
            <a:endParaRPr>
              <a:solidFill>
                <a:srgbClr val="FF0000"/>
              </a:solidFill>
            </a:endParaRPr>
          </a:p>
        </p:txBody>
      </p:sp>
      <p:sp>
        <p:nvSpPr>
          <p:cNvPr id="281" name="Google Shape;281;p1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282" name="Google Shape;282;p1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lang="en-US"/>
              <a:t>now have a total of 26! = </a:t>
            </a:r>
            <a:r>
              <a:rPr lang="en-US" sz="2800">
                <a:latin typeface="Times"/>
                <a:ea typeface="Times"/>
                <a:cs typeface="Times"/>
                <a:sym typeface="Times"/>
              </a:rPr>
              <a:t>4 </a:t>
            </a:r>
            <a:r>
              <a:rPr lang="en-US" sz="2800">
                <a:latin typeface="Noto Sans Symbols"/>
                <a:ea typeface="Noto Sans Symbols"/>
                <a:cs typeface="Noto Sans Symbols"/>
                <a:sym typeface="Noto Sans Symbols"/>
              </a:rPr>
              <a:t>×</a:t>
            </a:r>
            <a:r>
              <a:rPr lang="en-US" sz="2800">
                <a:latin typeface="Times"/>
                <a:ea typeface="Times"/>
                <a:cs typeface="Times"/>
                <a:sym typeface="Times"/>
              </a:rPr>
              <a:t> 10</a:t>
            </a:r>
            <a:r>
              <a:rPr baseline="30000" lang="en-US" sz="2800">
                <a:latin typeface="Times"/>
                <a:ea typeface="Times"/>
                <a:cs typeface="Times"/>
                <a:sym typeface="Times"/>
              </a:rPr>
              <a:t>26</a:t>
            </a:r>
            <a:endParaRPr sz="2800">
              <a:latin typeface="Arial"/>
              <a:ea typeface="Arial"/>
              <a:cs typeface="Arial"/>
              <a:sym typeface="Arial"/>
            </a:endParaRPr>
          </a:p>
          <a:p>
            <a:pPr indent="-274320" lvl="0" marL="274320" rtl="0" algn="l">
              <a:lnSpc>
                <a:spcPct val="100000"/>
              </a:lnSpc>
              <a:spcBef>
                <a:spcPts val="580"/>
              </a:spcBef>
              <a:spcAft>
                <a:spcPts val="0"/>
              </a:spcAft>
              <a:buSzPts val="2210"/>
              <a:buChar char="⚫"/>
            </a:pPr>
            <a:r>
              <a:rPr lang="en-US"/>
              <a:t>with so many keys, might think is secure </a:t>
            </a:r>
            <a:endParaRPr/>
          </a:p>
          <a:p>
            <a:pPr indent="-274320" lvl="0" marL="274320" rtl="0" algn="l">
              <a:lnSpc>
                <a:spcPct val="100000"/>
              </a:lnSpc>
              <a:spcBef>
                <a:spcPts val="580"/>
              </a:spcBef>
              <a:spcAft>
                <a:spcPts val="0"/>
              </a:spcAft>
              <a:buSzPts val="2210"/>
              <a:buChar char="⚫"/>
            </a:pPr>
            <a:r>
              <a:rPr lang="en-US"/>
              <a:t>but would be </a:t>
            </a:r>
            <a:r>
              <a:rPr b="1" lang="en-US"/>
              <a:t>!!!WRONG!!!</a:t>
            </a:r>
            <a:r>
              <a:rPr lang="en-US"/>
              <a:t> </a:t>
            </a:r>
            <a:endParaRPr/>
          </a:p>
          <a:p>
            <a:pPr indent="-274320" lvl="0" marL="274320" rtl="0" algn="l">
              <a:lnSpc>
                <a:spcPct val="100000"/>
              </a:lnSpc>
              <a:spcBef>
                <a:spcPts val="580"/>
              </a:spcBef>
              <a:spcAft>
                <a:spcPts val="0"/>
              </a:spcAft>
              <a:buSzPts val="2210"/>
              <a:buChar char="⚫"/>
            </a:pPr>
            <a:r>
              <a:rPr lang="en-US"/>
              <a:t>problem is language characteristics</a:t>
            </a:r>
            <a:endParaRPr/>
          </a:p>
          <a:p>
            <a:pPr indent="-133985" lvl="0" marL="274320" rtl="0" algn="l">
              <a:lnSpc>
                <a:spcPct val="100000"/>
              </a:lnSpc>
              <a:spcBef>
                <a:spcPts val="580"/>
              </a:spcBef>
              <a:spcAft>
                <a:spcPts val="0"/>
              </a:spcAft>
              <a:buSzPts val="221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p:nvPr/>
        </p:nvSpPr>
        <p:spPr>
          <a:xfrm>
            <a:off x="190500" y="1460209"/>
            <a:ext cx="8839200" cy="1754326"/>
          </a:xfrm>
          <a:prstGeom prst="rect">
            <a:avLst/>
          </a:prstGeom>
          <a:noFill/>
          <a:ln>
            <a:noFill/>
          </a:ln>
        </p:spPr>
        <p:txBody>
          <a:bodyPr anchorCtr="0" anchor="ctr"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Simplest monoalphabetic cipher is the additive cipher.</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This cipher is sometimes called a </a:t>
            </a:r>
            <a:r>
              <a:rPr b="1" i="0" lang="en-US" sz="2400" u="none" cap="none" strike="noStrike">
                <a:solidFill>
                  <a:schemeClr val="hlink"/>
                </a:solidFill>
                <a:latin typeface="Times New Roman"/>
                <a:ea typeface="Times New Roman"/>
                <a:cs typeface="Times New Roman"/>
                <a:sym typeface="Times New Roman"/>
              </a:rPr>
              <a:t>shift cipher</a:t>
            </a:r>
            <a:r>
              <a:rPr b="1" i="0" lang="en-US" sz="2400" u="none" cap="none" strike="noStrike">
                <a:solidFill>
                  <a:schemeClr val="dk1"/>
                </a:solidFill>
                <a:latin typeface="Times New Roman"/>
                <a:ea typeface="Times New Roman"/>
                <a:cs typeface="Times New Roman"/>
                <a:sym typeface="Times New Roman"/>
              </a:rPr>
              <a:t> and sometimes a </a:t>
            </a:r>
            <a:r>
              <a:rPr b="1" i="0" lang="en-US" sz="2400" u="none" cap="none" strike="noStrike">
                <a:solidFill>
                  <a:schemeClr val="hlink"/>
                </a:solidFill>
                <a:latin typeface="Times New Roman"/>
                <a:ea typeface="Times New Roman"/>
                <a:cs typeface="Times New Roman"/>
                <a:sym typeface="Times New Roman"/>
              </a:rPr>
              <a:t>Caesar cipher</a:t>
            </a:r>
            <a:r>
              <a:rPr b="1" i="0" lang="en-US" sz="24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89" name="Google Shape;289;p15"/>
          <p:cNvSpPr txBox="1"/>
          <p:nvPr/>
        </p:nvSpPr>
        <p:spPr>
          <a:xfrm>
            <a:off x="1676400" y="325009"/>
            <a:ext cx="337784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Times New Roman"/>
                <a:ea typeface="Times New Roman"/>
                <a:cs typeface="Times New Roman"/>
                <a:sym typeface="Times New Roman"/>
              </a:rPr>
              <a:t>Additive Cipher</a:t>
            </a:r>
            <a:endParaRPr b="1" i="1" sz="3200" u="none" cap="none" strike="noStrike">
              <a:solidFill>
                <a:srgbClr val="FF0000"/>
              </a:solidFill>
              <a:latin typeface="Times New Roman"/>
              <a:ea typeface="Times New Roman"/>
              <a:cs typeface="Times New Roman"/>
              <a:sym typeface="Times New Roman"/>
            </a:endParaRPr>
          </a:p>
        </p:txBody>
      </p:sp>
      <p:sp>
        <p:nvSpPr>
          <p:cNvPr id="290" name="Google Shape;290;p1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832331" y="0"/>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Additive cipher(Caesar Cipher)</a:t>
            </a:r>
            <a:endParaRPr>
              <a:solidFill>
                <a:srgbClr val="FF0000"/>
              </a:solidFill>
            </a:endParaRPr>
          </a:p>
        </p:txBody>
      </p:sp>
      <p:sp>
        <p:nvSpPr>
          <p:cNvPr id="296" name="Google Shape;296;p1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297" name="Google Shape;297;p1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2210"/>
              <a:buChar char="⚫"/>
            </a:pPr>
            <a:r>
              <a:rPr lang="en-US"/>
              <a:t>replaces each letter by 3rd letter on</a:t>
            </a:r>
            <a:endParaRPr/>
          </a:p>
          <a:p>
            <a:pPr indent="-274320" lvl="0" marL="274320" rtl="0" algn="l">
              <a:lnSpc>
                <a:spcPct val="100000"/>
              </a:lnSpc>
              <a:spcBef>
                <a:spcPts val="580"/>
              </a:spcBef>
              <a:spcAft>
                <a:spcPts val="0"/>
              </a:spcAft>
              <a:buSzPts val="2210"/>
              <a:buChar char="⚫"/>
            </a:pPr>
            <a:r>
              <a:rPr lang="en-US"/>
              <a:t>The alphabet is wrapped around so that after Z follows A:</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274320" lvl="0" marL="274320" rtl="0" algn="l">
              <a:lnSpc>
                <a:spcPct val="100000"/>
              </a:lnSpc>
              <a:spcBef>
                <a:spcPts val="580"/>
              </a:spcBef>
              <a:spcAft>
                <a:spcPts val="0"/>
              </a:spcAft>
              <a:buSzPts val="2210"/>
              <a:buChar char="⚫"/>
            </a:pPr>
            <a:r>
              <a:rPr lang="en-US"/>
              <a:t>mathematically give each letter a number</a:t>
            </a:r>
            <a:endParaRPr/>
          </a:p>
          <a:p>
            <a:pPr indent="-133985" lvl="0" marL="274320" rtl="0" algn="l">
              <a:lnSpc>
                <a:spcPct val="100000"/>
              </a:lnSpc>
              <a:spcBef>
                <a:spcPts val="580"/>
              </a:spcBef>
              <a:spcAft>
                <a:spcPts val="0"/>
              </a:spcAft>
              <a:buSzPts val="2210"/>
              <a:buNone/>
            </a:pPr>
            <a:r>
              <a:t/>
            </a:r>
            <a:endParaRPr/>
          </a:p>
        </p:txBody>
      </p:sp>
      <p:pic>
        <p:nvPicPr>
          <p:cNvPr id="298" name="Google Shape;298;p16"/>
          <p:cNvPicPr preferRelativeResize="0"/>
          <p:nvPr/>
        </p:nvPicPr>
        <p:blipFill rotWithShape="1">
          <a:blip r:embed="rId3">
            <a:alphaModFix/>
          </a:blip>
          <a:srcRect b="0" l="0" r="0" t="0"/>
          <a:stretch/>
        </p:blipFill>
        <p:spPr>
          <a:xfrm>
            <a:off x="457200" y="2971800"/>
            <a:ext cx="8522662" cy="814388"/>
          </a:xfrm>
          <a:prstGeom prst="rect">
            <a:avLst/>
          </a:prstGeom>
          <a:noFill/>
          <a:ln cap="flat" cmpd="sng" w="9525">
            <a:solidFill>
              <a:schemeClr val="accent1"/>
            </a:solidFill>
            <a:prstDash val="solid"/>
            <a:miter lim="800000"/>
            <a:headEnd len="sm" w="sm" type="none"/>
            <a:tailEnd len="sm" w="sm" type="none"/>
          </a:ln>
        </p:spPr>
      </p:pic>
      <p:pic>
        <p:nvPicPr>
          <p:cNvPr id="299" name="Google Shape;299;p16"/>
          <p:cNvPicPr preferRelativeResize="0"/>
          <p:nvPr/>
        </p:nvPicPr>
        <p:blipFill rotWithShape="1">
          <a:blip r:embed="rId4">
            <a:alphaModFix/>
          </a:blip>
          <a:srcRect b="0" l="0" r="0" t="0"/>
          <a:stretch/>
        </p:blipFill>
        <p:spPr>
          <a:xfrm>
            <a:off x="457200" y="4876800"/>
            <a:ext cx="8458200" cy="882973"/>
          </a:xfrm>
          <a:prstGeom prst="rect">
            <a:avLst/>
          </a:prstGeom>
          <a:noFill/>
          <a:ln cap="flat" cmpd="sng" w="9525">
            <a:solidFill>
              <a:schemeClr val="accent1"/>
            </a:solidFill>
            <a:prstDash val="solid"/>
            <a:miter lim="800000"/>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914400" y="274638"/>
            <a:ext cx="7772400" cy="715962"/>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lang="en-US">
                <a:solidFill>
                  <a:srgbClr val="FF0000"/>
                </a:solidFill>
              </a:rPr>
              <a:t>Additive cipher(Caesar Cipher)</a:t>
            </a:r>
            <a:endParaRPr/>
          </a:p>
        </p:txBody>
      </p:sp>
      <p:sp>
        <p:nvSpPr>
          <p:cNvPr id="305" name="Google Shape;305;p1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306" name="Google Shape;306;p17"/>
          <p:cNvSpPr txBox="1"/>
          <p:nvPr>
            <p:ph idx="1" type="body"/>
          </p:nvPr>
        </p:nvSpPr>
        <p:spPr>
          <a:xfrm>
            <a:off x="914400" y="990600"/>
            <a:ext cx="7772400" cy="5257800"/>
          </a:xfrm>
          <a:prstGeom prst="rect">
            <a:avLst/>
          </a:prstGeom>
          <a:noFill/>
          <a:ln>
            <a:noFill/>
          </a:ln>
        </p:spPr>
        <p:txBody>
          <a:bodyPr anchorCtr="0" anchor="t" bIns="45700" lIns="91425" spcFirstLastPara="1" rIns="91425" wrap="square" tIns="45700">
            <a:normAutofit lnSpcReduction="10000"/>
          </a:bodyPr>
          <a:lstStyle/>
          <a:p>
            <a:pPr indent="-274320" lvl="0" marL="274320" rtl="0" algn="l">
              <a:lnSpc>
                <a:spcPct val="100000"/>
              </a:lnSpc>
              <a:spcBef>
                <a:spcPts val="0"/>
              </a:spcBef>
              <a:spcAft>
                <a:spcPts val="0"/>
              </a:spcAft>
              <a:buSzPts val="2210"/>
              <a:buChar char="⚫"/>
            </a:pPr>
            <a:r>
              <a:rPr lang="en-US"/>
              <a:t>then have Caesar cipher as:</a:t>
            </a:r>
            <a:endParaRPr/>
          </a:p>
          <a:p>
            <a:pPr indent="-228600" lvl="1" marL="548640" rtl="0" algn="l">
              <a:lnSpc>
                <a:spcPct val="100000"/>
              </a:lnSpc>
              <a:spcBef>
                <a:spcPts val="370"/>
              </a:spcBef>
              <a:spcAft>
                <a:spcPts val="0"/>
              </a:spcAft>
              <a:buSzPts val="2040"/>
              <a:buFont typeface="Noto Sans Symbols"/>
              <a:buNone/>
            </a:pPr>
            <a:r>
              <a:rPr i="1" lang="en-US">
                <a:solidFill>
                  <a:srgbClr val="0033CC"/>
                </a:solidFill>
              </a:rPr>
              <a:t>c </a:t>
            </a:r>
            <a:r>
              <a:rPr lang="en-US">
                <a:solidFill>
                  <a:srgbClr val="0033CC"/>
                </a:solidFill>
              </a:rPr>
              <a:t>= E(</a:t>
            </a:r>
            <a:r>
              <a:rPr i="1" lang="en-US">
                <a:solidFill>
                  <a:srgbClr val="0033CC"/>
                </a:solidFill>
              </a:rPr>
              <a:t>k, p</a:t>
            </a:r>
            <a:r>
              <a:rPr lang="en-US">
                <a:solidFill>
                  <a:srgbClr val="0033CC"/>
                </a:solidFill>
              </a:rPr>
              <a:t>) = (</a:t>
            </a:r>
            <a:r>
              <a:rPr i="1" lang="en-US">
                <a:solidFill>
                  <a:srgbClr val="0033CC"/>
                </a:solidFill>
              </a:rPr>
              <a:t>p </a:t>
            </a:r>
            <a:r>
              <a:rPr lang="en-US">
                <a:solidFill>
                  <a:srgbClr val="0033CC"/>
                </a:solidFill>
              </a:rPr>
              <a:t>+ </a:t>
            </a:r>
            <a:r>
              <a:rPr i="1" lang="en-US">
                <a:solidFill>
                  <a:srgbClr val="0033CC"/>
                </a:solidFill>
              </a:rPr>
              <a:t>k</a:t>
            </a:r>
            <a:r>
              <a:rPr lang="en-US">
                <a:solidFill>
                  <a:srgbClr val="0033CC"/>
                </a:solidFill>
              </a:rPr>
              <a:t>) mod (26)</a:t>
            </a:r>
            <a:endParaRPr/>
          </a:p>
          <a:p>
            <a:pPr indent="-228600" lvl="1" marL="548640" rtl="0" algn="l">
              <a:lnSpc>
                <a:spcPct val="100000"/>
              </a:lnSpc>
              <a:spcBef>
                <a:spcPts val="370"/>
              </a:spcBef>
              <a:spcAft>
                <a:spcPts val="0"/>
              </a:spcAft>
              <a:buSzPts val="2040"/>
              <a:buFont typeface="Noto Sans Symbols"/>
              <a:buNone/>
            </a:pPr>
            <a:r>
              <a:rPr i="1" lang="en-US">
                <a:solidFill>
                  <a:srgbClr val="0033CC"/>
                </a:solidFill>
              </a:rPr>
              <a:t>p </a:t>
            </a:r>
            <a:r>
              <a:rPr lang="en-US">
                <a:solidFill>
                  <a:srgbClr val="0033CC"/>
                </a:solidFill>
              </a:rPr>
              <a:t>= D(</a:t>
            </a:r>
            <a:r>
              <a:rPr i="1" lang="en-US">
                <a:solidFill>
                  <a:srgbClr val="0033CC"/>
                </a:solidFill>
              </a:rPr>
              <a:t>k, </a:t>
            </a:r>
            <a:r>
              <a:rPr lang="en-US">
                <a:solidFill>
                  <a:srgbClr val="0033CC"/>
                </a:solidFill>
              </a:rPr>
              <a:t>c) = (c – </a:t>
            </a:r>
            <a:r>
              <a:rPr i="1" lang="en-US">
                <a:solidFill>
                  <a:srgbClr val="0033CC"/>
                </a:solidFill>
              </a:rPr>
              <a:t>k</a:t>
            </a:r>
            <a:r>
              <a:rPr lang="en-US">
                <a:solidFill>
                  <a:srgbClr val="0033CC"/>
                </a:solidFill>
              </a:rPr>
              <a:t>) mod (26)</a:t>
            </a:r>
            <a:endParaRPr/>
          </a:p>
          <a:p>
            <a:pPr indent="-228600" lvl="1" marL="548640" rtl="0" algn="l">
              <a:lnSpc>
                <a:spcPct val="100000"/>
              </a:lnSpc>
              <a:spcBef>
                <a:spcPts val="370"/>
              </a:spcBef>
              <a:spcAft>
                <a:spcPts val="0"/>
              </a:spcAft>
              <a:buSzPts val="1530"/>
              <a:buFont typeface="Noto Sans Symbols"/>
              <a:buNone/>
            </a:pPr>
            <a:r>
              <a:t/>
            </a:r>
            <a:endParaRPr sz="1800">
              <a:latin typeface="Courier New"/>
              <a:ea typeface="Courier New"/>
              <a:cs typeface="Courier New"/>
              <a:sym typeface="Courier New"/>
            </a:endParaRPr>
          </a:p>
          <a:p>
            <a:pPr indent="-274320" lvl="0" marL="274320" rtl="0" algn="l">
              <a:lnSpc>
                <a:spcPct val="90000"/>
              </a:lnSpc>
              <a:spcBef>
                <a:spcPts val="580"/>
              </a:spcBef>
              <a:spcAft>
                <a:spcPts val="0"/>
              </a:spcAft>
              <a:buSzPts val="2210"/>
              <a:buChar char="⚫"/>
            </a:pPr>
            <a:r>
              <a:rPr lang="en-US">
                <a:solidFill>
                  <a:srgbClr val="FF0000"/>
                </a:solidFill>
              </a:rPr>
              <a:t>example: </a:t>
            </a:r>
            <a:endParaRPr/>
          </a:p>
          <a:p>
            <a:pPr indent="-228600" lvl="1" marL="548640" rtl="0" algn="l">
              <a:lnSpc>
                <a:spcPct val="100000"/>
              </a:lnSpc>
              <a:spcBef>
                <a:spcPts val="370"/>
              </a:spcBef>
              <a:spcAft>
                <a:spcPts val="0"/>
              </a:spcAft>
              <a:buSzPts val="2040"/>
              <a:buFont typeface="Noto Sans Symbols"/>
              <a:buNone/>
            </a:pPr>
            <a:r>
              <a:rPr i="1" lang="en-US"/>
              <a:t>c </a:t>
            </a:r>
            <a:r>
              <a:rPr lang="en-US"/>
              <a:t>= E (3</a:t>
            </a:r>
            <a:r>
              <a:rPr i="1" lang="en-US"/>
              <a:t>, p</a:t>
            </a:r>
            <a:r>
              <a:rPr lang="en-US"/>
              <a:t>) = (</a:t>
            </a:r>
            <a:r>
              <a:rPr i="1" lang="en-US"/>
              <a:t>p </a:t>
            </a:r>
            <a:r>
              <a:rPr lang="en-US"/>
              <a:t>+ 3) mod (26)</a:t>
            </a:r>
            <a:endParaRPr/>
          </a:p>
          <a:p>
            <a:pPr indent="-228600" lvl="1" marL="548640" rtl="0" algn="l">
              <a:lnSpc>
                <a:spcPct val="100000"/>
              </a:lnSpc>
              <a:spcBef>
                <a:spcPts val="370"/>
              </a:spcBef>
              <a:spcAft>
                <a:spcPts val="0"/>
              </a:spcAft>
              <a:buSzPts val="2040"/>
              <a:buFont typeface="Noto Sans Symbols"/>
              <a:buNone/>
            </a:pPr>
            <a:r>
              <a:rPr i="1" lang="en-US"/>
              <a:t>p </a:t>
            </a:r>
            <a:r>
              <a:rPr lang="en-US"/>
              <a:t>= D(3</a:t>
            </a:r>
            <a:r>
              <a:rPr i="1" lang="en-US"/>
              <a:t>, </a:t>
            </a:r>
            <a:r>
              <a:rPr lang="en-US"/>
              <a:t>c) = (c – 3) mod (26)</a:t>
            </a:r>
            <a:endParaRPr/>
          </a:p>
          <a:p>
            <a:pPr indent="-228600" lvl="1" marL="548640" rtl="0" algn="l">
              <a:lnSpc>
                <a:spcPct val="100000"/>
              </a:lnSpc>
              <a:spcBef>
                <a:spcPts val="370"/>
              </a:spcBef>
              <a:spcAft>
                <a:spcPts val="0"/>
              </a:spcAft>
              <a:buSzPts val="2040"/>
              <a:buFont typeface="Noto Sans Symbols"/>
              <a:buNone/>
            </a:pPr>
            <a:r>
              <a:t/>
            </a:r>
            <a:endParaRPr/>
          </a:p>
          <a:p>
            <a:pPr indent="-274320" lvl="0" marL="274320" rtl="0" algn="l">
              <a:lnSpc>
                <a:spcPct val="90000"/>
              </a:lnSpc>
              <a:spcBef>
                <a:spcPts val="580"/>
              </a:spcBef>
              <a:spcAft>
                <a:spcPts val="0"/>
              </a:spcAft>
              <a:buSzPts val="2210"/>
              <a:buChar char="⚫"/>
            </a:pPr>
            <a:r>
              <a:rPr lang="en-US"/>
              <a:t>Plain text   :     </a:t>
            </a:r>
            <a:r>
              <a:rPr lang="en-US">
                <a:latin typeface="Courier"/>
                <a:ea typeface="Courier"/>
                <a:cs typeface="Courier"/>
                <a:sym typeface="Courier"/>
              </a:rPr>
              <a:t>hello</a:t>
            </a:r>
            <a:endParaRPr/>
          </a:p>
          <a:p>
            <a:pPr indent="-274320" lvl="0" marL="274320" rtl="0" algn="l">
              <a:lnSpc>
                <a:spcPct val="90000"/>
              </a:lnSpc>
              <a:spcBef>
                <a:spcPts val="580"/>
              </a:spcBef>
              <a:spcAft>
                <a:spcPts val="0"/>
              </a:spcAft>
              <a:buSzPts val="2210"/>
              <a:buChar char="⚫"/>
            </a:pPr>
            <a:r>
              <a:rPr lang="en-US"/>
              <a:t>Cipher text:</a:t>
            </a:r>
            <a:r>
              <a:rPr lang="en-US">
                <a:latin typeface="Courier"/>
                <a:ea typeface="Courier"/>
                <a:cs typeface="Courier"/>
                <a:sym typeface="Courier"/>
              </a:rPr>
              <a:t> KHOOR</a:t>
            </a:r>
            <a:endParaRPr/>
          </a:p>
          <a:p>
            <a:pPr indent="-133985" lvl="0" marL="274320" rtl="0" algn="l">
              <a:lnSpc>
                <a:spcPct val="90000"/>
              </a:lnSpc>
              <a:spcBef>
                <a:spcPts val="580"/>
              </a:spcBef>
              <a:spcAft>
                <a:spcPts val="0"/>
              </a:spcAft>
              <a:buSzPts val="2210"/>
              <a:buNone/>
            </a:pPr>
            <a:r>
              <a:t/>
            </a:r>
            <a:endParaRPr>
              <a:latin typeface="Courier"/>
              <a:ea typeface="Courier"/>
              <a:cs typeface="Courier"/>
              <a:sym typeface="Courier"/>
            </a:endParaRPr>
          </a:p>
          <a:p>
            <a:pPr indent="-274320" lvl="0" marL="274320" rtl="0" algn="l">
              <a:lnSpc>
                <a:spcPct val="90000"/>
              </a:lnSpc>
              <a:spcBef>
                <a:spcPts val="580"/>
              </a:spcBef>
              <a:spcAft>
                <a:spcPts val="0"/>
              </a:spcAft>
              <a:buSzPts val="2210"/>
              <a:buChar char="⚫"/>
            </a:pPr>
            <a:r>
              <a:rPr lang="en-US">
                <a:latin typeface="Courier"/>
                <a:ea typeface="Courier"/>
                <a:cs typeface="Courier"/>
                <a:sym typeface="Courier"/>
              </a:rPr>
              <a:t> </a:t>
            </a:r>
            <a:r>
              <a:rPr lang="en-US"/>
              <a:t>Plain text :   </a:t>
            </a:r>
            <a:r>
              <a:rPr lang="en-US">
                <a:latin typeface="Courier"/>
                <a:ea typeface="Courier"/>
                <a:cs typeface="Courier"/>
                <a:sym typeface="Courier"/>
              </a:rPr>
              <a:t>meet me after the toga party</a:t>
            </a:r>
            <a:endParaRPr/>
          </a:p>
          <a:p>
            <a:pPr indent="-274320" lvl="0" marL="274320" rtl="0" algn="l">
              <a:lnSpc>
                <a:spcPct val="90000"/>
              </a:lnSpc>
              <a:spcBef>
                <a:spcPts val="580"/>
              </a:spcBef>
              <a:spcAft>
                <a:spcPts val="0"/>
              </a:spcAft>
              <a:buSzPts val="2210"/>
              <a:buChar char="⚫"/>
            </a:pPr>
            <a:r>
              <a:rPr lang="en-US">
                <a:latin typeface="Courier"/>
                <a:ea typeface="Courier"/>
                <a:cs typeface="Courier"/>
                <a:sym typeface="Courier"/>
              </a:rPr>
              <a:t> </a:t>
            </a:r>
            <a:r>
              <a:rPr lang="en-US"/>
              <a:t>Cipher text: </a:t>
            </a:r>
            <a:r>
              <a:rPr lang="en-US">
                <a:latin typeface="Courier"/>
                <a:ea typeface="Courier"/>
                <a:cs typeface="Courier"/>
                <a:sym typeface="Courier"/>
              </a:rPr>
              <a:t>PHHW PH DIWHU WKH WRJD SDUWB</a:t>
            </a:r>
            <a:endParaRPr/>
          </a:p>
          <a:p>
            <a:pPr indent="-133985" lvl="0" marL="274320" rtl="0" algn="l">
              <a:lnSpc>
                <a:spcPct val="90000"/>
              </a:lnSpc>
              <a:spcBef>
                <a:spcPts val="580"/>
              </a:spcBef>
              <a:spcAft>
                <a:spcPts val="0"/>
              </a:spcAft>
              <a:buSzPts val="2210"/>
              <a:buNone/>
            </a:pPr>
            <a:r>
              <a:t/>
            </a:r>
            <a:endParaRPr>
              <a:latin typeface="Courier"/>
              <a:ea typeface="Courier"/>
              <a:cs typeface="Courier"/>
              <a:sym typeface="Courier"/>
            </a:endParaRPr>
          </a:p>
          <a:p>
            <a:pPr indent="-133985" lvl="0" marL="274320" rtl="0" algn="l">
              <a:lnSpc>
                <a:spcPct val="90000"/>
              </a:lnSpc>
              <a:spcBef>
                <a:spcPts val="580"/>
              </a:spcBef>
              <a:spcAft>
                <a:spcPts val="0"/>
              </a:spcAft>
              <a:buSzPts val="2210"/>
              <a:buNone/>
            </a:pPr>
            <a:r>
              <a:t/>
            </a:r>
            <a:endParaRPr>
              <a:latin typeface="Courier"/>
              <a:ea typeface="Courier"/>
              <a:cs typeface="Courier"/>
              <a:sym typeface="Courier"/>
            </a:endParaRPr>
          </a:p>
          <a:p>
            <a:pPr indent="-228600" lvl="1" marL="548640" rtl="0" algn="l">
              <a:lnSpc>
                <a:spcPct val="100000"/>
              </a:lnSpc>
              <a:spcBef>
                <a:spcPts val="370"/>
              </a:spcBef>
              <a:spcAft>
                <a:spcPts val="0"/>
              </a:spcAft>
              <a:buSzPts val="1530"/>
              <a:buFont typeface="Noto Sans Symbols"/>
              <a:buNone/>
            </a:pPr>
            <a:r>
              <a:t/>
            </a:r>
            <a:endParaRPr sz="1800">
              <a:latin typeface="Courier New"/>
              <a:ea typeface="Courier New"/>
              <a:cs typeface="Courier New"/>
              <a:sym typeface="Courier New"/>
            </a:endParaRPr>
          </a:p>
          <a:p>
            <a:pPr indent="-166370" lvl="0" marL="274320" rtl="0" algn="l">
              <a:lnSpc>
                <a:spcPct val="100000"/>
              </a:lnSpc>
              <a:spcBef>
                <a:spcPts val="580"/>
              </a:spcBef>
              <a:spcAft>
                <a:spcPts val="0"/>
              </a:spcAft>
              <a:buSzPts val="1700"/>
              <a:buNone/>
            </a:pPr>
            <a:r>
              <a:t/>
            </a:r>
            <a:endParaRPr sz="2000">
              <a:latin typeface="Courier New"/>
              <a:ea typeface="Courier New"/>
              <a:cs typeface="Courier New"/>
              <a:sym typeface="Courier New"/>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b="1" lang="en-US">
                <a:solidFill>
                  <a:srgbClr val="FF0000"/>
                </a:solidFill>
              </a:rPr>
              <a:t>Cryptanalysis of</a:t>
            </a:r>
            <a:br>
              <a:rPr b="1" lang="en-US">
                <a:solidFill>
                  <a:srgbClr val="FF0000"/>
                </a:solidFill>
              </a:rPr>
            </a:br>
            <a:r>
              <a:rPr b="1" lang="en-US">
                <a:solidFill>
                  <a:srgbClr val="FF0000"/>
                </a:solidFill>
              </a:rPr>
              <a:t> Caesar Cipher </a:t>
            </a:r>
            <a:endParaRPr b="1">
              <a:solidFill>
                <a:srgbClr val="FF0000"/>
              </a:solidFill>
            </a:endParaRPr>
          </a:p>
        </p:txBody>
      </p:sp>
      <p:sp>
        <p:nvSpPr>
          <p:cNvPr id="312" name="Google Shape;312;p1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313" name="Google Shape;313;p18"/>
          <p:cNvSpPr txBox="1"/>
          <p:nvPr>
            <p:ph idx="1" type="body"/>
          </p:nvPr>
        </p:nvSpPr>
        <p:spPr>
          <a:xfrm>
            <a:off x="457200" y="1752600"/>
            <a:ext cx="77724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lang="en-US"/>
              <a:t>only have 26 possible ciphers </a:t>
            </a:r>
            <a:endParaRPr/>
          </a:p>
          <a:p>
            <a:pPr indent="-228600" lvl="1" marL="548640" rtl="0" algn="l">
              <a:lnSpc>
                <a:spcPct val="100000"/>
              </a:lnSpc>
              <a:spcBef>
                <a:spcPts val="370"/>
              </a:spcBef>
              <a:spcAft>
                <a:spcPts val="0"/>
              </a:spcAft>
              <a:buSzPts val="2040"/>
              <a:buChar char="⚫"/>
            </a:pPr>
            <a:r>
              <a:rPr lang="en-US"/>
              <a:t>A maps to A,B,..Z </a:t>
            </a:r>
            <a:endParaRPr/>
          </a:p>
          <a:p>
            <a:pPr indent="-274320" lvl="0" marL="274320" rtl="0" algn="l">
              <a:lnSpc>
                <a:spcPct val="100000"/>
              </a:lnSpc>
              <a:spcBef>
                <a:spcPts val="580"/>
              </a:spcBef>
              <a:spcAft>
                <a:spcPts val="0"/>
              </a:spcAft>
              <a:buSzPts val="2210"/>
              <a:buChar char="⚫"/>
            </a:pPr>
            <a:r>
              <a:rPr lang="en-US"/>
              <a:t>could simply try each in turn </a:t>
            </a:r>
            <a:endParaRPr/>
          </a:p>
          <a:p>
            <a:pPr indent="-274320" lvl="0" marL="274320" rtl="0" algn="l">
              <a:lnSpc>
                <a:spcPct val="100000"/>
              </a:lnSpc>
              <a:spcBef>
                <a:spcPts val="580"/>
              </a:spcBef>
              <a:spcAft>
                <a:spcPts val="0"/>
              </a:spcAft>
              <a:buSzPts val="2210"/>
              <a:buChar char="⚫"/>
            </a:pPr>
            <a:r>
              <a:rPr lang="en-US"/>
              <a:t>a </a:t>
            </a:r>
            <a:r>
              <a:rPr b="1" lang="en-US"/>
              <a:t>brute force search.</a:t>
            </a:r>
            <a:endParaRPr/>
          </a:p>
          <a:p>
            <a:pPr indent="-133985" lvl="0" marL="274320" rtl="0" algn="l">
              <a:lnSpc>
                <a:spcPct val="100000"/>
              </a:lnSpc>
              <a:spcBef>
                <a:spcPts val="580"/>
              </a:spcBef>
              <a:spcAft>
                <a:spcPts val="0"/>
              </a:spcAft>
              <a:buSzPts val="2210"/>
              <a:buNone/>
            </a:pPr>
            <a:r>
              <a:t/>
            </a:r>
            <a:endParaRPr/>
          </a:p>
        </p:txBody>
      </p:sp>
      <p:pic>
        <p:nvPicPr>
          <p:cNvPr id="314" name="Google Shape;314;p18"/>
          <p:cNvPicPr preferRelativeResize="0"/>
          <p:nvPr/>
        </p:nvPicPr>
        <p:blipFill rotWithShape="1">
          <a:blip r:embed="rId3">
            <a:alphaModFix/>
          </a:blip>
          <a:srcRect b="0" l="0" r="0" t="0"/>
          <a:stretch/>
        </p:blipFill>
        <p:spPr>
          <a:xfrm>
            <a:off x="4800600" y="381000"/>
            <a:ext cx="4090987" cy="6324600"/>
          </a:xfrm>
          <a:prstGeom prst="rect">
            <a:avLst/>
          </a:prstGeom>
          <a:noFill/>
          <a:ln cap="flat" cmpd="sng" w="9525">
            <a:solidFill>
              <a:schemeClr val="accent1"/>
            </a:solidFill>
            <a:prstDash val="solid"/>
            <a:miter lim="800000"/>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nvSpPr>
        <p:spPr>
          <a:xfrm>
            <a:off x="1609298" y="304800"/>
            <a:ext cx="67727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Times New Roman"/>
                <a:ea typeface="Times New Roman"/>
                <a:cs typeface="Times New Roman"/>
                <a:sym typeface="Times New Roman"/>
              </a:rPr>
              <a:t>Multiplicative Ciphers</a:t>
            </a:r>
            <a:endParaRPr b="1" i="1" sz="3600" u="none" cap="none" strike="noStrike">
              <a:solidFill>
                <a:srgbClr val="FF0000"/>
              </a:solidFill>
              <a:latin typeface="Times New Roman"/>
              <a:ea typeface="Times New Roman"/>
              <a:cs typeface="Times New Roman"/>
              <a:sym typeface="Times New Roman"/>
            </a:endParaRPr>
          </a:p>
        </p:txBody>
      </p:sp>
      <p:cxnSp>
        <p:nvCxnSpPr>
          <p:cNvPr id="321" name="Google Shape;321;p19"/>
          <p:cNvCxnSpPr/>
          <p:nvPr/>
        </p:nvCxnSpPr>
        <p:spPr>
          <a:xfrm>
            <a:off x="458788" y="6705600"/>
            <a:ext cx="8153400" cy="0"/>
          </a:xfrm>
          <a:prstGeom prst="straightConnector1">
            <a:avLst/>
          </a:prstGeom>
          <a:noFill/>
          <a:ln cap="flat" cmpd="sng" w="76200">
            <a:solidFill>
              <a:srgbClr val="009900"/>
            </a:solidFill>
            <a:prstDash val="solid"/>
            <a:round/>
            <a:headEnd len="sm" w="sm" type="none"/>
            <a:tailEnd len="sm" w="sm" type="none"/>
          </a:ln>
        </p:spPr>
      </p:cxnSp>
      <p:pic>
        <p:nvPicPr>
          <p:cNvPr id="322" name="Google Shape;322;p19"/>
          <p:cNvPicPr preferRelativeResize="0"/>
          <p:nvPr/>
        </p:nvPicPr>
        <p:blipFill rotWithShape="1">
          <a:blip r:embed="rId3">
            <a:alphaModFix/>
          </a:blip>
          <a:srcRect b="0" l="0" r="0" t="0"/>
          <a:stretch/>
        </p:blipFill>
        <p:spPr>
          <a:xfrm>
            <a:off x="424218" y="1341438"/>
            <a:ext cx="7861300" cy="2193925"/>
          </a:xfrm>
          <a:prstGeom prst="rect">
            <a:avLst/>
          </a:prstGeom>
          <a:noFill/>
          <a:ln>
            <a:noFill/>
          </a:ln>
        </p:spPr>
      </p:pic>
      <p:sp>
        <p:nvSpPr>
          <p:cNvPr id="323" name="Google Shape;323;p19"/>
          <p:cNvSpPr/>
          <p:nvPr/>
        </p:nvSpPr>
        <p:spPr>
          <a:xfrm>
            <a:off x="696474" y="4032309"/>
            <a:ext cx="7685526" cy="168584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 a multiplicative cipher, the plaintext and ciphertext are integers in Z</a:t>
            </a:r>
            <a:r>
              <a:rPr b="0" baseline="-25000" i="0" lang="en-US" sz="2400" u="none" cap="none" strike="noStrike">
                <a:solidFill>
                  <a:schemeClr val="dk1"/>
                </a:solidFill>
                <a:latin typeface="Arial"/>
                <a:ea typeface="Arial"/>
                <a:cs typeface="Arial"/>
                <a:sym typeface="Arial"/>
              </a:rPr>
              <a:t>26</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the key is an integer in Z</a:t>
            </a:r>
            <a:r>
              <a:rPr b="0" baseline="-25000" i="0" lang="en-US" sz="2400" u="none" cap="none" strike="noStrike">
                <a:solidFill>
                  <a:schemeClr val="dk1"/>
                </a:solidFill>
                <a:latin typeface="Arial"/>
                <a:ea typeface="Arial"/>
                <a:cs typeface="Arial"/>
                <a:sym typeface="Arial"/>
              </a:rPr>
              <a:t>26</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24" name="Google Shape;324;p1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Symmetric cipher Model</a:t>
            </a:r>
            <a:endParaRPr/>
          </a:p>
        </p:txBody>
      </p:sp>
      <p:pic>
        <p:nvPicPr>
          <p:cNvPr id="114" name="Google Shape;114;p2"/>
          <p:cNvPicPr preferRelativeResize="0"/>
          <p:nvPr/>
        </p:nvPicPr>
        <p:blipFill rotWithShape="1">
          <a:blip r:embed="rId3">
            <a:alphaModFix/>
          </a:blip>
          <a:srcRect b="0" l="0" r="0" t="0"/>
          <a:stretch/>
        </p:blipFill>
        <p:spPr>
          <a:xfrm>
            <a:off x="603504" y="2286000"/>
            <a:ext cx="8382000" cy="2953542"/>
          </a:xfrm>
          <a:prstGeom prst="rect">
            <a:avLst/>
          </a:prstGeom>
          <a:noFill/>
          <a:ln>
            <a:noFill/>
          </a:ln>
        </p:spPr>
      </p:pic>
      <p:sp>
        <p:nvSpPr>
          <p:cNvPr id="115" name="Google Shape;115;p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p:nvPr/>
        </p:nvSpPr>
        <p:spPr>
          <a:xfrm>
            <a:off x="257033" y="1154208"/>
            <a:ext cx="8839200" cy="4572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Times New Roman"/>
                <a:ea typeface="Times New Roman"/>
                <a:cs typeface="Times New Roman"/>
                <a:sym typeface="Times New Roman"/>
              </a:rPr>
              <a:t>What is the key domain for any multiplicative cipher?</a:t>
            </a:r>
            <a:endParaRPr b="0" i="0" sz="1400" u="none" cap="none" strike="noStrike">
              <a:solidFill>
                <a:srgbClr val="000000"/>
              </a:solidFill>
              <a:latin typeface="Arial"/>
              <a:ea typeface="Arial"/>
              <a:cs typeface="Arial"/>
              <a:sym typeface="Arial"/>
            </a:endParaRPr>
          </a:p>
        </p:txBody>
      </p:sp>
      <p:sp>
        <p:nvSpPr>
          <p:cNvPr id="331" name="Google Shape;331;p20"/>
          <p:cNvSpPr/>
          <p:nvPr/>
        </p:nvSpPr>
        <p:spPr>
          <a:xfrm>
            <a:off x="133350" y="1736149"/>
            <a:ext cx="8610600" cy="1200329"/>
          </a:xfrm>
          <a:prstGeom prst="rect">
            <a:avLst/>
          </a:prstGeom>
          <a:noFill/>
          <a:ln>
            <a:noFill/>
          </a:ln>
        </p:spPr>
        <p:txBody>
          <a:bodyPr anchorCtr="0" anchor="ctr"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The key needs to be in Z</a:t>
            </a:r>
            <a:r>
              <a:rPr b="1" baseline="-25000" i="0" lang="en-US" sz="2400" u="none" cap="none" strike="noStrike">
                <a:solidFill>
                  <a:schemeClr val="dk1"/>
                </a:solidFill>
                <a:latin typeface="Times New Roman"/>
                <a:ea typeface="Times New Roman"/>
                <a:cs typeface="Times New Roman"/>
                <a:sym typeface="Times New Roman"/>
              </a:rPr>
              <a:t>26</a:t>
            </a:r>
            <a:r>
              <a:rPr b="1" i="0" lang="en-US" sz="24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This set has only 12 members: 1, 3, 5, 7, 9, 11, 15, 17, 19, 21, 23, 25.</a:t>
            </a:r>
            <a:endParaRPr b="0" i="0" sz="1400" u="none" cap="none" strike="noStrike">
              <a:solidFill>
                <a:srgbClr val="000000"/>
              </a:solidFill>
              <a:latin typeface="Arial"/>
              <a:ea typeface="Arial"/>
              <a:cs typeface="Arial"/>
              <a:sym typeface="Arial"/>
            </a:endParaRPr>
          </a:p>
        </p:txBody>
      </p:sp>
      <p:sp>
        <p:nvSpPr>
          <p:cNvPr id="332" name="Google Shape;332;p20"/>
          <p:cNvSpPr/>
          <p:nvPr/>
        </p:nvSpPr>
        <p:spPr>
          <a:xfrm>
            <a:off x="269543" y="3205434"/>
            <a:ext cx="8839200" cy="1200329"/>
          </a:xfrm>
          <a:prstGeom prst="rect">
            <a:avLst/>
          </a:prstGeom>
          <a:noFill/>
          <a:ln>
            <a:noFill/>
          </a:ln>
        </p:spPr>
        <p:txBody>
          <a:bodyPr anchorCtr="0" anchor="ctr"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Multiplicative cipher to encrypt the message “hello” with a key of 7.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The ciphertext is “XCZZU”.</a:t>
            </a:r>
            <a:endParaRPr b="0" i="0" sz="1400" u="none" cap="none" strike="noStrike">
              <a:solidFill>
                <a:srgbClr val="000000"/>
              </a:solidFill>
              <a:latin typeface="Arial"/>
              <a:ea typeface="Arial"/>
              <a:cs typeface="Arial"/>
              <a:sym typeface="Arial"/>
            </a:endParaRPr>
          </a:p>
        </p:txBody>
      </p:sp>
      <p:pic>
        <p:nvPicPr>
          <p:cNvPr id="333" name="Google Shape;333;p20"/>
          <p:cNvPicPr preferRelativeResize="0"/>
          <p:nvPr/>
        </p:nvPicPr>
        <p:blipFill rotWithShape="1">
          <a:blip r:embed="rId3">
            <a:alphaModFix/>
          </a:blip>
          <a:srcRect b="0" l="0" r="0" t="0"/>
          <a:stretch/>
        </p:blipFill>
        <p:spPr>
          <a:xfrm>
            <a:off x="133350" y="4810125"/>
            <a:ext cx="8858250" cy="1666875"/>
          </a:xfrm>
          <a:prstGeom prst="rect">
            <a:avLst/>
          </a:prstGeom>
          <a:noFill/>
          <a:ln>
            <a:noFill/>
          </a:ln>
        </p:spPr>
      </p:pic>
      <p:sp>
        <p:nvSpPr>
          <p:cNvPr id="334" name="Google Shape;334;p20"/>
          <p:cNvSpPr txBox="1"/>
          <p:nvPr/>
        </p:nvSpPr>
        <p:spPr>
          <a:xfrm>
            <a:off x="1176124" y="305696"/>
            <a:ext cx="67727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Times New Roman"/>
                <a:ea typeface="Times New Roman"/>
                <a:cs typeface="Times New Roman"/>
                <a:sym typeface="Times New Roman"/>
              </a:rPr>
              <a:t>Multiplicative Ciphers</a:t>
            </a:r>
            <a:endParaRPr b="1" i="1" sz="3600" u="none" cap="none" strike="noStrike">
              <a:solidFill>
                <a:srgbClr val="FF0000"/>
              </a:solidFill>
              <a:latin typeface="Times New Roman"/>
              <a:ea typeface="Times New Roman"/>
              <a:cs typeface="Times New Roman"/>
              <a:sym typeface="Times New Roman"/>
            </a:endParaRPr>
          </a:p>
        </p:txBody>
      </p:sp>
      <p:sp>
        <p:nvSpPr>
          <p:cNvPr id="335" name="Google Shape;335;p2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21"/>
          <p:cNvPicPr preferRelativeResize="0"/>
          <p:nvPr/>
        </p:nvPicPr>
        <p:blipFill rotWithShape="1">
          <a:blip r:embed="rId3">
            <a:alphaModFix/>
          </a:blip>
          <a:srcRect b="0" l="0" r="0" t="0"/>
          <a:stretch/>
        </p:blipFill>
        <p:spPr>
          <a:xfrm>
            <a:off x="303212" y="4724400"/>
            <a:ext cx="8080375" cy="1085850"/>
          </a:xfrm>
          <a:prstGeom prst="rect">
            <a:avLst/>
          </a:prstGeom>
          <a:noFill/>
          <a:ln>
            <a:noFill/>
          </a:ln>
        </p:spPr>
      </p:pic>
      <p:sp>
        <p:nvSpPr>
          <p:cNvPr id="342" name="Google Shape;342;p21"/>
          <p:cNvSpPr txBox="1"/>
          <p:nvPr/>
        </p:nvSpPr>
        <p:spPr>
          <a:xfrm>
            <a:off x="2133600" y="228600"/>
            <a:ext cx="4419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1" lang="en-US" sz="3600" u="none" cap="none" strike="noStrike">
                <a:solidFill>
                  <a:srgbClr val="FF0000"/>
                </a:solidFill>
                <a:latin typeface="Times New Roman"/>
                <a:ea typeface="Times New Roman"/>
                <a:cs typeface="Times New Roman"/>
                <a:sym typeface="Times New Roman"/>
              </a:rPr>
              <a:t>Affine cipher</a:t>
            </a:r>
            <a:endParaRPr b="0" i="0" sz="1400" u="none" cap="none" strike="noStrike">
              <a:solidFill>
                <a:srgbClr val="000000"/>
              </a:solidFill>
              <a:latin typeface="Arial"/>
              <a:ea typeface="Arial"/>
              <a:cs typeface="Arial"/>
              <a:sym typeface="Arial"/>
            </a:endParaRPr>
          </a:p>
        </p:txBody>
      </p:sp>
      <p:pic>
        <p:nvPicPr>
          <p:cNvPr id="343" name="Google Shape;343;p21"/>
          <p:cNvPicPr preferRelativeResize="0"/>
          <p:nvPr/>
        </p:nvPicPr>
        <p:blipFill rotWithShape="1">
          <a:blip r:embed="rId4">
            <a:alphaModFix/>
          </a:blip>
          <a:srcRect b="0" l="0" r="0" t="0"/>
          <a:stretch/>
        </p:blipFill>
        <p:spPr>
          <a:xfrm>
            <a:off x="475824" y="1416953"/>
            <a:ext cx="8181975" cy="2765425"/>
          </a:xfrm>
          <a:prstGeom prst="rect">
            <a:avLst/>
          </a:prstGeom>
          <a:noFill/>
          <a:ln>
            <a:noFill/>
          </a:ln>
        </p:spPr>
      </p:pic>
      <p:sp>
        <p:nvSpPr>
          <p:cNvPr id="344" name="Google Shape;344;p2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2"/>
          <p:cNvSpPr/>
          <p:nvPr/>
        </p:nvSpPr>
        <p:spPr>
          <a:xfrm>
            <a:off x="218364" y="840357"/>
            <a:ext cx="8839200" cy="1687963"/>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The affine cipher uses a pair of keys in which the first key is from Z</a:t>
            </a:r>
            <a:r>
              <a:rPr b="0" baseline="-25000" i="0" lang="en-US" sz="2400" u="none" cap="none" strike="noStrike">
                <a:solidFill>
                  <a:schemeClr val="dk1"/>
                </a:solidFill>
                <a:latin typeface="Times New Roman"/>
                <a:ea typeface="Times New Roman"/>
                <a:cs typeface="Times New Roman"/>
                <a:sym typeface="Times New Roman"/>
              </a:rPr>
              <a:t>26</a:t>
            </a:r>
            <a:r>
              <a:rPr b="0" i="0" lang="en-US" sz="2400" u="none" cap="none" strike="noStrike">
                <a:solidFill>
                  <a:schemeClr val="dk1"/>
                </a:solidFill>
                <a:latin typeface="Times New Roman"/>
                <a:ea typeface="Times New Roman"/>
                <a:cs typeface="Times New Roman"/>
                <a:sym typeface="Times New Roman"/>
              </a:rPr>
              <a:t>* and the second is from Z</a:t>
            </a:r>
            <a:r>
              <a:rPr b="0" baseline="-25000" i="0" lang="en-US" sz="2400" u="none" cap="none" strike="noStrike">
                <a:solidFill>
                  <a:schemeClr val="dk1"/>
                </a:solidFill>
                <a:latin typeface="Times New Roman"/>
                <a:ea typeface="Times New Roman"/>
                <a:cs typeface="Times New Roman"/>
                <a:sym typeface="Times New Roman"/>
              </a:rPr>
              <a:t>26</a:t>
            </a:r>
            <a:r>
              <a:rPr b="0" i="0" lang="en-US" sz="24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The size of the key domain is 26 × 12 = 312.</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9063" y="2871673"/>
            <a:ext cx="8839200" cy="830997"/>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Times New Roman"/>
                <a:ea typeface="Times New Roman"/>
                <a:cs typeface="Times New Roman"/>
                <a:sym typeface="Times New Roman"/>
              </a:rPr>
              <a:t>Use an affine cipher to encrypt the message “hello” with the key pair (7, 2).</a:t>
            </a:r>
            <a:endParaRPr b="0" i="0" sz="1400" u="none" cap="none" strike="noStrike">
              <a:solidFill>
                <a:srgbClr val="000000"/>
              </a:solidFill>
              <a:latin typeface="Arial"/>
              <a:ea typeface="Arial"/>
              <a:cs typeface="Arial"/>
              <a:sym typeface="Arial"/>
            </a:endParaRPr>
          </a:p>
        </p:txBody>
      </p:sp>
      <p:pic>
        <p:nvPicPr>
          <p:cNvPr id="352" name="Google Shape;352;p22"/>
          <p:cNvPicPr preferRelativeResize="0"/>
          <p:nvPr/>
        </p:nvPicPr>
        <p:blipFill rotWithShape="1">
          <a:blip r:embed="rId3">
            <a:alphaModFix/>
          </a:blip>
          <a:srcRect b="0" l="0" r="0" t="0"/>
          <a:stretch/>
        </p:blipFill>
        <p:spPr>
          <a:xfrm>
            <a:off x="218364" y="4180197"/>
            <a:ext cx="8729663" cy="1533525"/>
          </a:xfrm>
          <a:prstGeom prst="rect">
            <a:avLst/>
          </a:prstGeom>
          <a:noFill/>
          <a:ln>
            <a:noFill/>
          </a:ln>
        </p:spPr>
      </p:pic>
      <p:sp>
        <p:nvSpPr>
          <p:cNvPr id="353" name="Google Shape;353;p22"/>
          <p:cNvSpPr txBox="1"/>
          <p:nvPr/>
        </p:nvSpPr>
        <p:spPr>
          <a:xfrm>
            <a:off x="2133600" y="228600"/>
            <a:ext cx="4419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1" lang="en-US" sz="3600" u="none" cap="none" strike="noStrike">
                <a:solidFill>
                  <a:srgbClr val="FF0000"/>
                </a:solidFill>
                <a:latin typeface="Times New Roman"/>
                <a:ea typeface="Times New Roman"/>
                <a:cs typeface="Times New Roman"/>
                <a:sym typeface="Times New Roman"/>
              </a:rPr>
              <a:t>Affine cipher</a:t>
            </a:r>
            <a:endParaRPr b="0" i="0" sz="1400" u="none" cap="none" strike="noStrike">
              <a:solidFill>
                <a:srgbClr val="000000"/>
              </a:solidFill>
              <a:latin typeface="Arial"/>
              <a:ea typeface="Arial"/>
              <a:cs typeface="Arial"/>
              <a:sym typeface="Arial"/>
            </a:endParaRPr>
          </a:p>
        </p:txBody>
      </p:sp>
      <p:sp>
        <p:nvSpPr>
          <p:cNvPr id="354" name="Google Shape;354;p2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3"/>
          <p:cNvSpPr/>
          <p:nvPr/>
        </p:nvSpPr>
        <p:spPr>
          <a:xfrm>
            <a:off x="152400" y="1768475"/>
            <a:ext cx="8839200" cy="822325"/>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Use the affine cipher to decrypt the message “ZEBBW” with the key pair (7, 2) in modulus 26.</a:t>
            </a:r>
            <a:endParaRPr b="0" i="0" sz="1400" u="none" cap="none" strike="noStrike">
              <a:solidFill>
                <a:srgbClr val="000000"/>
              </a:solidFill>
              <a:latin typeface="Arial"/>
              <a:ea typeface="Arial"/>
              <a:cs typeface="Arial"/>
              <a:sym typeface="Arial"/>
            </a:endParaRPr>
          </a:p>
        </p:txBody>
      </p:sp>
      <p:sp>
        <p:nvSpPr>
          <p:cNvPr id="361" name="Google Shape;361;p23"/>
          <p:cNvSpPr txBox="1"/>
          <p:nvPr/>
        </p:nvSpPr>
        <p:spPr>
          <a:xfrm>
            <a:off x="255588" y="2684463"/>
            <a:ext cx="12684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hlink"/>
                </a:solidFill>
                <a:latin typeface="Times New Roman"/>
                <a:ea typeface="Times New Roman"/>
                <a:cs typeface="Times New Roman"/>
                <a:sym typeface="Times New Roman"/>
              </a:rPr>
              <a:t>Solution</a:t>
            </a:r>
            <a:endParaRPr b="1" i="1" sz="2000" u="none" cap="none" strike="noStrike">
              <a:solidFill>
                <a:schemeClr val="hlink"/>
              </a:solidFill>
              <a:latin typeface="Times New Roman"/>
              <a:ea typeface="Times New Roman"/>
              <a:cs typeface="Times New Roman"/>
              <a:sym typeface="Times New Roman"/>
            </a:endParaRPr>
          </a:p>
        </p:txBody>
      </p:sp>
      <p:pic>
        <p:nvPicPr>
          <p:cNvPr id="362" name="Google Shape;362;p23"/>
          <p:cNvPicPr preferRelativeResize="0"/>
          <p:nvPr/>
        </p:nvPicPr>
        <p:blipFill rotWithShape="1">
          <a:blip r:embed="rId3">
            <a:alphaModFix/>
          </a:blip>
          <a:srcRect b="0" l="0" r="0" t="0"/>
          <a:stretch/>
        </p:blipFill>
        <p:spPr>
          <a:xfrm>
            <a:off x="304800" y="3217863"/>
            <a:ext cx="8739188" cy="1536700"/>
          </a:xfrm>
          <a:prstGeom prst="rect">
            <a:avLst/>
          </a:prstGeom>
          <a:noFill/>
          <a:ln>
            <a:noFill/>
          </a:ln>
        </p:spPr>
      </p:pic>
      <p:sp>
        <p:nvSpPr>
          <p:cNvPr id="363" name="Google Shape;363;p23"/>
          <p:cNvSpPr/>
          <p:nvPr/>
        </p:nvSpPr>
        <p:spPr>
          <a:xfrm>
            <a:off x="2362200" y="331788"/>
            <a:ext cx="276556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1" lang="en-US" sz="4000" u="none" cap="none" strike="noStrike">
                <a:solidFill>
                  <a:srgbClr val="FF0000"/>
                </a:solidFill>
                <a:latin typeface="Libre Baskerville"/>
                <a:ea typeface="Libre Baskerville"/>
                <a:cs typeface="Libre Baskerville"/>
                <a:sym typeface="Libre Baskerville"/>
              </a:rPr>
              <a:t>Affine cipher</a:t>
            </a:r>
            <a:endParaRPr b="0" i="0" sz="1400" u="none" cap="none" strike="noStrike">
              <a:solidFill>
                <a:srgbClr val="000000"/>
              </a:solidFill>
              <a:latin typeface="Arial"/>
              <a:ea typeface="Arial"/>
              <a:cs typeface="Arial"/>
              <a:sym typeface="Arial"/>
            </a:endParaRPr>
          </a:p>
        </p:txBody>
      </p:sp>
      <p:sp>
        <p:nvSpPr>
          <p:cNvPr id="364" name="Google Shape;364;p2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4"/>
          <p:cNvSpPr txBox="1"/>
          <p:nvPr>
            <p:ph type="title"/>
          </p:nvPr>
        </p:nvSpPr>
        <p:spPr>
          <a:xfrm>
            <a:off x="685800" y="274638"/>
            <a:ext cx="8001000" cy="1173162"/>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b="1" lang="en-US">
                <a:solidFill>
                  <a:srgbClr val="FF0000"/>
                </a:solidFill>
              </a:rPr>
              <a:t>Playfair Cipher</a:t>
            </a:r>
            <a:endParaRPr/>
          </a:p>
        </p:txBody>
      </p:sp>
      <p:sp>
        <p:nvSpPr>
          <p:cNvPr id="370" name="Google Shape;370;p24"/>
          <p:cNvSpPr txBox="1"/>
          <p:nvPr>
            <p:ph idx="1" type="body"/>
          </p:nvPr>
        </p:nvSpPr>
        <p:spPr>
          <a:xfrm>
            <a:off x="533400" y="1447800"/>
            <a:ext cx="8153400" cy="4876800"/>
          </a:xfrm>
          <a:prstGeom prst="rect">
            <a:avLst/>
          </a:prstGeom>
          <a:noFill/>
          <a:ln>
            <a:noFill/>
          </a:ln>
        </p:spPr>
        <p:txBody>
          <a:bodyPr anchorCtr="0" anchor="t" bIns="45700" lIns="91425" spcFirstLastPara="1" rIns="91425" wrap="square" tIns="45700">
            <a:normAutofit/>
          </a:bodyPr>
          <a:lstStyle/>
          <a:p>
            <a:pPr indent="-274320" lvl="0" marL="274320" rtl="0" algn="l">
              <a:lnSpc>
                <a:spcPct val="150000"/>
              </a:lnSpc>
              <a:spcBef>
                <a:spcPts val="0"/>
              </a:spcBef>
              <a:spcAft>
                <a:spcPts val="0"/>
              </a:spcAft>
              <a:buSzPts val="2210"/>
              <a:buChar char="⚫"/>
            </a:pPr>
            <a:r>
              <a:rPr lang="en-US"/>
              <a:t>not even the large number of keys in a monoalphabetic cipher provides security </a:t>
            </a:r>
            <a:endParaRPr/>
          </a:p>
          <a:p>
            <a:pPr indent="-274320" lvl="0" marL="274320" rtl="0" algn="l">
              <a:lnSpc>
                <a:spcPct val="150000"/>
              </a:lnSpc>
              <a:spcBef>
                <a:spcPts val="580"/>
              </a:spcBef>
              <a:spcAft>
                <a:spcPts val="0"/>
              </a:spcAft>
              <a:buSzPts val="2210"/>
              <a:buChar char="⚫"/>
            </a:pPr>
            <a:r>
              <a:rPr lang="en-US"/>
              <a:t>one approach to improving security was to encrypt multiple letters </a:t>
            </a:r>
            <a:endParaRPr/>
          </a:p>
          <a:p>
            <a:pPr indent="-274320" lvl="0" marL="274320" rtl="0" algn="l">
              <a:lnSpc>
                <a:spcPct val="150000"/>
              </a:lnSpc>
              <a:spcBef>
                <a:spcPts val="580"/>
              </a:spcBef>
              <a:spcAft>
                <a:spcPts val="0"/>
              </a:spcAft>
              <a:buSzPts val="2210"/>
              <a:buChar char="⚫"/>
            </a:pPr>
            <a:r>
              <a:rPr lang="en-US"/>
              <a:t>the</a:t>
            </a:r>
            <a:r>
              <a:rPr b="1" lang="en-US"/>
              <a:t> Playfair Cipher</a:t>
            </a:r>
            <a:r>
              <a:rPr lang="en-US"/>
              <a:t> is an example </a:t>
            </a:r>
            <a:endParaRPr/>
          </a:p>
          <a:p>
            <a:pPr indent="-274320" lvl="0" marL="274320" rtl="0" algn="l">
              <a:lnSpc>
                <a:spcPct val="150000"/>
              </a:lnSpc>
              <a:spcBef>
                <a:spcPts val="580"/>
              </a:spcBef>
              <a:spcAft>
                <a:spcPts val="0"/>
              </a:spcAft>
              <a:buSzPts val="2210"/>
              <a:buChar char="⚫"/>
            </a:pPr>
            <a:r>
              <a:rPr lang="en-US"/>
              <a:t>invented by Charles Wheatstone in 1854, but named after his friend Baron Playfair </a:t>
            </a:r>
            <a:endParaRPr/>
          </a:p>
        </p:txBody>
      </p:sp>
      <p:sp>
        <p:nvSpPr>
          <p:cNvPr id="371" name="Google Shape;371;p2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5"/>
          <p:cNvSpPr txBox="1"/>
          <p:nvPr>
            <p:ph type="title"/>
          </p:nvPr>
        </p:nvSpPr>
        <p:spPr>
          <a:xfrm>
            <a:off x="457200" y="228600"/>
            <a:ext cx="7772400" cy="944562"/>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Playfair Key Matrix</a:t>
            </a:r>
            <a:endParaRPr/>
          </a:p>
        </p:txBody>
      </p:sp>
      <p:sp>
        <p:nvSpPr>
          <p:cNvPr id="377" name="Google Shape;377;p25"/>
          <p:cNvSpPr txBox="1"/>
          <p:nvPr>
            <p:ph idx="1" type="body"/>
          </p:nvPr>
        </p:nvSpPr>
        <p:spPr>
          <a:xfrm>
            <a:off x="533400" y="1600200"/>
            <a:ext cx="7772400" cy="2782888"/>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lang="en-US"/>
              <a:t>a 5X5 matrix of letters based on a keyword </a:t>
            </a:r>
            <a:endParaRPr/>
          </a:p>
          <a:p>
            <a:pPr indent="-274320" lvl="0" marL="274320" rtl="0" algn="l">
              <a:lnSpc>
                <a:spcPct val="100000"/>
              </a:lnSpc>
              <a:spcBef>
                <a:spcPts val="580"/>
              </a:spcBef>
              <a:spcAft>
                <a:spcPts val="0"/>
              </a:spcAft>
              <a:buSzPts val="2210"/>
              <a:buChar char="⚫"/>
            </a:pPr>
            <a:r>
              <a:rPr lang="en-US"/>
              <a:t>fill in letters of keyword (minus duplicates) </a:t>
            </a:r>
            <a:endParaRPr/>
          </a:p>
          <a:p>
            <a:pPr indent="-274320" lvl="0" marL="274320" rtl="0" algn="l">
              <a:lnSpc>
                <a:spcPct val="100000"/>
              </a:lnSpc>
              <a:spcBef>
                <a:spcPts val="580"/>
              </a:spcBef>
              <a:spcAft>
                <a:spcPts val="0"/>
              </a:spcAft>
              <a:buSzPts val="2210"/>
              <a:buChar char="⚫"/>
            </a:pPr>
            <a:r>
              <a:rPr lang="en-US"/>
              <a:t>fill rest of matrix with other letters</a:t>
            </a:r>
            <a:endParaRPr/>
          </a:p>
          <a:p>
            <a:pPr indent="-274320" lvl="0" marL="274320" rtl="0" algn="l">
              <a:lnSpc>
                <a:spcPct val="100000"/>
              </a:lnSpc>
              <a:spcBef>
                <a:spcPts val="580"/>
              </a:spcBef>
              <a:spcAft>
                <a:spcPts val="0"/>
              </a:spcAft>
              <a:buSzPts val="2210"/>
              <a:buChar char="⚫"/>
            </a:pPr>
            <a:r>
              <a:rPr lang="en-US"/>
              <a:t>eg. </a:t>
            </a:r>
            <a:r>
              <a:rPr b="1" lang="en-US"/>
              <a:t>using the keyword </a:t>
            </a:r>
            <a:r>
              <a:rPr b="1" lang="en-US">
                <a:solidFill>
                  <a:srgbClr val="0033CC"/>
                </a:solidFill>
              </a:rPr>
              <a:t>MONARCHY</a:t>
            </a:r>
            <a:endParaRPr/>
          </a:p>
        </p:txBody>
      </p:sp>
      <p:graphicFrame>
        <p:nvGraphicFramePr>
          <p:cNvPr id="378" name="Google Shape;378;p25"/>
          <p:cNvGraphicFramePr/>
          <p:nvPr/>
        </p:nvGraphicFramePr>
        <p:xfrm>
          <a:off x="2209800" y="3886200"/>
          <a:ext cx="3000000" cy="3000000"/>
        </p:xfrm>
        <a:graphic>
          <a:graphicData uri="http://schemas.openxmlformats.org/drawingml/2006/table">
            <a:tbl>
              <a:tblPr>
                <a:noFill/>
                <a:tableStyleId>{D0F4DA12-FB72-489E-8DA6-42D517E0A3A1}</a:tableStyleId>
              </a:tblPr>
              <a:tblGrid>
                <a:gridCol w="946150"/>
                <a:gridCol w="942975"/>
                <a:gridCol w="911225"/>
                <a:gridCol w="977900"/>
                <a:gridCol w="946150"/>
              </a:tblGrid>
              <a:tr h="365725">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M</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O</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N</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A</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R</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2625">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C</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H</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Y</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B</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D</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2625">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E</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F</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G</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I/J</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K</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2625">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L</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P</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Q</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S</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T</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5125">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U</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V</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W</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X</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Z</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79" name="Google Shape;379;p2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6"/>
          <p:cNvSpPr txBox="1"/>
          <p:nvPr>
            <p:ph type="title"/>
          </p:nvPr>
        </p:nvSpPr>
        <p:spPr>
          <a:xfrm>
            <a:off x="914400" y="274638"/>
            <a:ext cx="7772400" cy="944562"/>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b="1" lang="en-US">
                <a:solidFill>
                  <a:srgbClr val="FF0000"/>
                </a:solidFill>
              </a:rPr>
              <a:t>Encrypting and Decrypting</a:t>
            </a:r>
            <a:endParaRPr/>
          </a:p>
        </p:txBody>
      </p:sp>
      <p:sp>
        <p:nvSpPr>
          <p:cNvPr id="385" name="Google Shape;385;p26"/>
          <p:cNvSpPr txBox="1"/>
          <p:nvPr>
            <p:ph idx="1" type="body"/>
          </p:nvPr>
        </p:nvSpPr>
        <p:spPr>
          <a:xfrm>
            <a:off x="228600" y="1295400"/>
            <a:ext cx="8458200" cy="5105400"/>
          </a:xfrm>
          <a:prstGeom prst="rect">
            <a:avLst/>
          </a:prstGeom>
          <a:noFill/>
          <a:ln>
            <a:noFill/>
          </a:ln>
        </p:spPr>
        <p:txBody>
          <a:bodyPr anchorCtr="0" anchor="t" bIns="45700" lIns="91425" spcFirstLastPara="1" rIns="91425" wrap="square" tIns="45700">
            <a:normAutofit lnSpcReduction="10000"/>
          </a:bodyPr>
          <a:lstStyle/>
          <a:p>
            <a:pPr indent="-533400" lvl="0" marL="533400" rtl="0" algn="l">
              <a:lnSpc>
                <a:spcPct val="150000"/>
              </a:lnSpc>
              <a:spcBef>
                <a:spcPts val="0"/>
              </a:spcBef>
              <a:spcAft>
                <a:spcPts val="0"/>
              </a:spcAft>
              <a:buSzPts val="2210"/>
              <a:buChar char="⚫"/>
            </a:pPr>
            <a:r>
              <a:rPr b="1" lang="en-US"/>
              <a:t>plaintext is encrypted two letters at a time </a:t>
            </a:r>
            <a:endParaRPr/>
          </a:p>
          <a:p>
            <a:pPr indent="-457200" lvl="1" marL="914400" rtl="0" algn="l">
              <a:lnSpc>
                <a:spcPct val="100000"/>
              </a:lnSpc>
              <a:spcBef>
                <a:spcPts val="370"/>
              </a:spcBef>
              <a:spcAft>
                <a:spcPts val="0"/>
              </a:spcAft>
              <a:buSzPts val="2380"/>
              <a:buFont typeface="Libre Baskerville"/>
              <a:buAutoNum type="arabicPeriod"/>
            </a:pPr>
            <a:r>
              <a:rPr lang="en-US" sz="2800"/>
              <a:t>If  a pair is a repeated letter, insert filler like 'X’</a:t>
            </a:r>
            <a:endParaRPr/>
          </a:p>
          <a:p>
            <a:pPr indent="-457200" lvl="1" marL="914400" rtl="0" algn="l">
              <a:lnSpc>
                <a:spcPct val="100000"/>
              </a:lnSpc>
              <a:spcBef>
                <a:spcPts val="370"/>
              </a:spcBef>
              <a:spcAft>
                <a:spcPts val="0"/>
              </a:spcAft>
              <a:buSzPts val="2380"/>
              <a:buFont typeface="Libre Baskerville"/>
              <a:buAutoNum type="arabicPeriod"/>
            </a:pPr>
            <a:r>
              <a:rPr lang="en-US" sz="2800" u="sng"/>
              <a:t>If  both letters fall in the same row</a:t>
            </a:r>
            <a:r>
              <a:rPr lang="en-US" sz="2800"/>
              <a:t>, replace each with letter to right (wrapping back to start from end) </a:t>
            </a:r>
            <a:endParaRPr/>
          </a:p>
          <a:p>
            <a:pPr indent="-457200" lvl="1" marL="914400" rtl="0" algn="l">
              <a:lnSpc>
                <a:spcPct val="100000"/>
              </a:lnSpc>
              <a:spcBef>
                <a:spcPts val="370"/>
              </a:spcBef>
              <a:spcAft>
                <a:spcPts val="0"/>
              </a:spcAft>
              <a:buSzPts val="2380"/>
              <a:buFont typeface="Libre Baskerville"/>
              <a:buAutoNum type="arabicPeriod"/>
            </a:pPr>
            <a:r>
              <a:rPr lang="en-US" sz="2800" u="sng"/>
              <a:t>If  both letters fall in the same column</a:t>
            </a:r>
            <a:r>
              <a:rPr lang="en-US" sz="2800"/>
              <a:t>, replace each with the letter below it (again wrapping to top from bottom)</a:t>
            </a:r>
            <a:endParaRPr/>
          </a:p>
          <a:p>
            <a:pPr indent="-457200" lvl="1" marL="914400" rtl="0" algn="l">
              <a:lnSpc>
                <a:spcPct val="100000"/>
              </a:lnSpc>
              <a:spcBef>
                <a:spcPts val="370"/>
              </a:spcBef>
              <a:spcAft>
                <a:spcPts val="0"/>
              </a:spcAft>
              <a:buSzPts val="2380"/>
              <a:buFont typeface="Libre Baskerville"/>
              <a:buAutoNum type="arabicPeriod"/>
            </a:pPr>
            <a:r>
              <a:rPr lang="en-US" sz="2800" u="sng"/>
              <a:t>Otherwise</a:t>
            </a:r>
            <a:r>
              <a:rPr lang="en-US" sz="2800"/>
              <a:t>  each letter is replaced by the letter in the same row and in the column of the other letter of the pair</a:t>
            </a:r>
            <a:endParaRPr/>
          </a:p>
          <a:p>
            <a:pPr indent="-457200" lvl="0" marL="514350" rtl="0" algn="l">
              <a:lnSpc>
                <a:spcPct val="80000"/>
              </a:lnSpc>
              <a:spcBef>
                <a:spcPts val="580"/>
              </a:spcBef>
              <a:spcAft>
                <a:spcPts val="0"/>
              </a:spcAft>
              <a:buSzPts val="2210"/>
              <a:buFont typeface="Noto Sans Symbols"/>
              <a:buNone/>
            </a:pPr>
            <a:r>
              <a:t/>
            </a:r>
            <a:endParaRPr/>
          </a:p>
          <a:p>
            <a:pPr indent="-457200" lvl="0" marL="514350" rtl="0" algn="l">
              <a:lnSpc>
                <a:spcPct val="80000"/>
              </a:lnSpc>
              <a:spcBef>
                <a:spcPts val="580"/>
              </a:spcBef>
              <a:spcAft>
                <a:spcPts val="0"/>
              </a:spcAft>
              <a:buSzPts val="2210"/>
              <a:buFont typeface="Noto Sans Symbols"/>
              <a:buNone/>
            </a:pPr>
            <a:r>
              <a:rPr b="1" lang="en-US">
                <a:solidFill>
                  <a:srgbClr val="0033CC"/>
                </a:solidFill>
              </a:rPr>
              <a:t>Wireless</a:t>
            </a:r>
            <a:r>
              <a:rPr lang="en-US"/>
              <a:t>	</a:t>
            </a:r>
            <a:r>
              <a:rPr lang="en-US">
                <a:solidFill>
                  <a:schemeClr val="accent6"/>
                </a:solidFill>
              </a:rPr>
              <a:t>wi </a:t>
            </a:r>
            <a:r>
              <a:rPr lang="en-US">
                <a:solidFill>
                  <a:schemeClr val="accent1"/>
                </a:solidFill>
              </a:rPr>
              <a:t>re </a:t>
            </a:r>
            <a:r>
              <a:rPr lang="en-US">
                <a:solidFill>
                  <a:schemeClr val="accent6"/>
                </a:solidFill>
              </a:rPr>
              <a:t>le </a:t>
            </a:r>
            <a:r>
              <a:rPr lang="en-US">
                <a:solidFill>
                  <a:schemeClr val="accent1"/>
                </a:solidFill>
              </a:rPr>
              <a:t>sx </a:t>
            </a:r>
            <a:r>
              <a:rPr lang="en-US">
                <a:solidFill>
                  <a:schemeClr val="accent2"/>
                </a:solidFill>
              </a:rPr>
              <a:t>sz</a:t>
            </a:r>
            <a:r>
              <a:rPr lang="en-US"/>
              <a:t>	</a:t>
            </a:r>
            <a:r>
              <a:rPr lang="en-US">
                <a:solidFill>
                  <a:srgbClr val="FF0000"/>
                </a:solidFill>
              </a:rPr>
              <a:t>XG MK UL XA TX</a:t>
            </a:r>
            <a:endParaRPr/>
          </a:p>
        </p:txBody>
      </p:sp>
      <p:sp>
        <p:nvSpPr>
          <p:cNvPr id="386" name="Google Shape;386;p2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7"/>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Example</a:t>
            </a:r>
            <a:endParaRPr/>
          </a:p>
        </p:txBody>
      </p:sp>
      <p:sp>
        <p:nvSpPr>
          <p:cNvPr id="393" name="Google Shape;393;p27"/>
          <p:cNvSpPr txBox="1"/>
          <p:nvPr>
            <p:ph idx="1" type="body"/>
          </p:nvPr>
        </p:nvSpPr>
        <p:spPr>
          <a:xfrm>
            <a:off x="533400" y="4283075"/>
            <a:ext cx="8016875" cy="16002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Font typeface="Noto Sans Symbols"/>
              <a:buNone/>
            </a:pPr>
            <a:r>
              <a:rPr lang="en-US"/>
              <a:t>Wireless	</a:t>
            </a:r>
            <a:r>
              <a:rPr lang="en-US">
                <a:solidFill>
                  <a:schemeClr val="accent6"/>
                </a:solidFill>
              </a:rPr>
              <a:t>wi </a:t>
            </a:r>
            <a:r>
              <a:rPr lang="en-US">
                <a:solidFill>
                  <a:schemeClr val="accent1"/>
                </a:solidFill>
              </a:rPr>
              <a:t>re </a:t>
            </a:r>
            <a:r>
              <a:rPr lang="en-US">
                <a:solidFill>
                  <a:schemeClr val="accent6"/>
                </a:solidFill>
              </a:rPr>
              <a:t>le </a:t>
            </a:r>
            <a:r>
              <a:rPr lang="en-US">
                <a:solidFill>
                  <a:schemeClr val="accent1"/>
                </a:solidFill>
              </a:rPr>
              <a:t>sx </a:t>
            </a:r>
            <a:r>
              <a:rPr lang="en-US">
                <a:solidFill>
                  <a:schemeClr val="accent2"/>
                </a:solidFill>
              </a:rPr>
              <a:t>sz</a:t>
            </a:r>
            <a:r>
              <a:rPr lang="en-US"/>
              <a:t>	</a:t>
            </a:r>
            <a:r>
              <a:rPr lang="en-US">
                <a:solidFill>
                  <a:srgbClr val="FF0000"/>
                </a:solidFill>
              </a:rPr>
              <a:t>XG MK UL XA TX</a:t>
            </a:r>
            <a:endParaRPr/>
          </a:p>
          <a:p>
            <a:pPr indent="-274320" lvl="0" marL="274320" rtl="0" algn="l">
              <a:lnSpc>
                <a:spcPct val="100000"/>
              </a:lnSpc>
              <a:spcBef>
                <a:spcPts val="580"/>
              </a:spcBef>
              <a:spcAft>
                <a:spcPts val="0"/>
              </a:spcAft>
              <a:buSzPts val="2210"/>
              <a:buFont typeface="Noto Sans Symbols"/>
              <a:buNone/>
            </a:pPr>
            <a:r>
              <a:rPr lang="en-US"/>
              <a:t>Monday             </a:t>
            </a:r>
            <a:r>
              <a:rPr lang="en-US">
                <a:solidFill>
                  <a:schemeClr val="accent2"/>
                </a:solidFill>
              </a:rPr>
              <a:t>mo</a:t>
            </a:r>
            <a:r>
              <a:rPr lang="en-US"/>
              <a:t> </a:t>
            </a:r>
            <a:r>
              <a:rPr lang="en-US">
                <a:solidFill>
                  <a:schemeClr val="accent1"/>
                </a:solidFill>
              </a:rPr>
              <a:t>nd</a:t>
            </a:r>
            <a:r>
              <a:rPr lang="en-US"/>
              <a:t> </a:t>
            </a:r>
            <a:r>
              <a:rPr lang="en-US">
                <a:solidFill>
                  <a:schemeClr val="accent2"/>
                </a:solidFill>
              </a:rPr>
              <a:t>ay         </a:t>
            </a:r>
            <a:r>
              <a:rPr lang="en-US">
                <a:solidFill>
                  <a:srgbClr val="FF0000"/>
                </a:solidFill>
              </a:rPr>
              <a:t>ON RY NB</a:t>
            </a:r>
            <a:endParaRPr/>
          </a:p>
          <a:p>
            <a:pPr indent="-274320" lvl="0" marL="274320" rtl="0" algn="l">
              <a:lnSpc>
                <a:spcPct val="100000"/>
              </a:lnSpc>
              <a:spcBef>
                <a:spcPts val="580"/>
              </a:spcBef>
              <a:spcAft>
                <a:spcPts val="0"/>
              </a:spcAft>
              <a:buSzPts val="2210"/>
              <a:buFont typeface="Noto Sans Symbols"/>
              <a:buNone/>
            </a:pPr>
            <a:r>
              <a:t/>
            </a:r>
            <a:endParaRPr/>
          </a:p>
        </p:txBody>
      </p:sp>
      <p:graphicFrame>
        <p:nvGraphicFramePr>
          <p:cNvPr id="394" name="Google Shape;394;p27"/>
          <p:cNvGraphicFramePr/>
          <p:nvPr/>
        </p:nvGraphicFramePr>
        <p:xfrm>
          <a:off x="1981200" y="1630363"/>
          <a:ext cx="3000000" cy="3000000"/>
        </p:xfrm>
        <a:graphic>
          <a:graphicData uri="http://schemas.openxmlformats.org/drawingml/2006/table">
            <a:tbl>
              <a:tblPr>
                <a:noFill/>
                <a:tableStyleId>{D0F4DA12-FB72-489E-8DA6-42D517E0A3A1}</a:tableStyleId>
              </a:tblPr>
              <a:tblGrid>
                <a:gridCol w="946150"/>
                <a:gridCol w="942975"/>
                <a:gridCol w="911225"/>
                <a:gridCol w="977900"/>
                <a:gridCol w="946150"/>
              </a:tblGrid>
              <a:tr h="365725">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M</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O</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N</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A</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R</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2625">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C</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H</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1" i="0" lang="en-US" sz="1800" u="none" cap="none" strike="noStrike">
                          <a:solidFill>
                            <a:srgbClr val="0033CC"/>
                          </a:solidFill>
                          <a:latin typeface="Comic Sans MS"/>
                          <a:ea typeface="Comic Sans MS"/>
                          <a:cs typeface="Comic Sans MS"/>
                          <a:sym typeface="Comic Sans MS"/>
                        </a:rPr>
                        <a:t>Y</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B</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D</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2625">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E</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F</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G</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I/J</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K</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2625">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L</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P</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Q</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S</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T</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5125">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U</a:t>
                      </a:r>
                      <a:endParaRPr sz="1400" u="none" cap="none" strike="noStrike"/>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V</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W</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X</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1530"/>
                        <a:buFont typeface="Noto Sans Symbols"/>
                        <a:buNone/>
                      </a:pPr>
                      <a:r>
                        <a:rPr b="0" i="0" lang="en-US" sz="1800" u="none" cap="none" strike="noStrike">
                          <a:solidFill>
                            <a:schemeClr val="dk1"/>
                          </a:solidFill>
                          <a:latin typeface="Comic Sans MS"/>
                          <a:ea typeface="Comic Sans MS"/>
                          <a:cs typeface="Comic Sans MS"/>
                          <a:sym typeface="Comic Sans MS"/>
                        </a:rPr>
                        <a:t>Z</a:t>
                      </a:r>
                      <a:endParaRPr sz="1400" u="none" cap="none" strike="noStrike"/>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95" name="Google Shape;395;p2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sp>
        <p:nvSpPr>
          <p:cNvPr id="400" name="Google Shape;400;p28"/>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rPr lang="en-US"/>
              <a:t>Security of Playfair Cipher</a:t>
            </a:r>
            <a:endParaRPr/>
          </a:p>
        </p:txBody>
      </p:sp>
      <p:sp>
        <p:nvSpPr>
          <p:cNvPr id="401" name="Google Shape;401;p2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402" name="Google Shape;402;p28"/>
          <p:cNvSpPr txBox="1"/>
          <p:nvPr>
            <p:ph idx="1" type="body"/>
          </p:nvPr>
        </p:nvSpPr>
        <p:spPr>
          <a:xfrm>
            <a:off x="381000" y="1447800"/>
            <a:ext cx="83058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2380"/>
              <a:buChar char="⚫"/>
            </a:pPr>
            <a:r>
              <a:rPr lang="en-US" sz="2800"/>
              <a:t>security much improved over monoalphabetic</a:t>
            </a:r>
            <a:endParaRPr sz="2800"/>
          </a:p>
          <a:p>
            <a:pPr indent="-274320" lvl="0" marL="274320" rtl="0" algn="l">
              <a:lnSpc>
                <a:spcPct val="90000"/>
              </a:lnSpc>
              <a:spcBef>
                <a:spcPts val="580"/>
              </a:spcBef>
              <a:spcAft>
                <a:spcPts val="0"/>
              </a:spcAft>
              <a:buSzPts val="2380"/>
              <a:buChar char="⚫"/>
            </a:pPr>
            <a:r>
              <a:rPr lang="en-US" sz="2800"/>
              <a:t>since have 26 x 26 = 676 digrams </a:t>
            </a:r>
            <a:endParaRPr/>
          </a:p>
          <a:p>
            <a:pPr indent="-274320" lvl="0" marL="274320" rtl="0" algn="l">
              <a:lnSpc>
                <a:spcPct val="90000"/>
              </a:lnSpc>
              <a:spcBef>
                <a:spcPts val="580"/>
              </a:spcBef>
              <a:spcAft>
                <a:spcPts val="0"/>
              </a:spcAft>
              <a:buSzPts val="2380"/>
              <a:buChar char="⚫"/>
            </a:pPr>
            <a:r>
              <a:rPr lang="en-US" sz="2800"/>
              <a:t>would need a 676 entry frequency table to analyse (verses 26 for a monoalphabetic) </a:t>
            </a:r>
            <a:endParaRPr/>
          </a:p>
          <a:p>
            <a:pPr indent="-274320" lvl="0" marL="274320" rtl="0" algn="l">
              <a:lnSpc>
                <a:spcPct val="90000"/>
              </a:lnSpc>
              <a:spcBef>
                <a:spcPts val="580"/>
              </a:spcBef>
              <a:spcAft>
                <a:spcPts val="0"/>
              </a:spcAft>
              <a:buSzPts val="2380"/>
              <a:buChar char="⚫"/>
            </a:pPr>
            <a:r>
              <a:rPr lang="en-US" sz="2800"/>
              <a:t>and correspondingly more ciphertext </a:t>
            </a:r>
            <a:endParaRPr/>
          </a:p>
          <a:p>
            <a:pPr indent="-274320" lvl="0" marL="274320" rtl="0" algn="l">
              <a:lnSpc>
                <a:spcPct val="90000"/>
              </a:lnSpc>
              <a:spcBef>
                <a:spcPts val="580"/>
              </a:spcBef>
              <a:spcAft>
                <a:spcPts val="0"/>
              </a:spcAft>
              <a:buSzPts val="2380"/>
              <a:buChar char="⚫"/>
            </a:pPr>
            <a:r>
              <a:rPr lang="en-US" sz="2800"/>
              <a:t>was widely used for many years</a:t>
            </a:r>
            <a:endParaRPr/>
          </a:p>
          <a:p>
            <a:pPr indent="-228600" lvl="1" marL="548640" rtl="0" algn="l">
              <a:lnSpc>
                <a:spcPct val="90000"/>
              </a:lnSpc>
              <a:spcBef>
                <a:spcPts val="370"/>
              </a:spcBef>
              <a:spcAft>
                <a:spcPts val="0"/>
              </a:spcAft>
              <a:buSzPts val="2040"/>
              <a:buChar char="⚫"/>
            </a:pPr>
            <a:r>
              <a:rPr lang="en-US"/>
              <a:t>eg. by US &amp; British military in WW1</a:t>
            </a:r>
            <a:endParaRPr/>
          </a:p>
          <a:p>
            <a:pPr indent="-274320" lvl="0" marL="274320" rtl="0" algn="l">
              <a:lnSpc>
                <a:spcPct val="90000"/>
              </a:lnSpc>
              <a:spcBef>
                <a:spcPts val="580"/>
              </a:spcBef>
              <a:spcAft>
                <a:spcPts val="0"/>
              </a:spcAft>
              <a:buSzPts val="2380"/>
              <a:buChar char="⚫"/>
            </a:pPr>
            <a:r>
              <a:rPr lang="en-US" sz="2800"/>
              <a:t>it </a:t>
            </a:r>
            <a:r>
              <a:rPr b="1" lang="en-US" sz="2800"/>
              <a:t>can</a:t>
            </a:r>
            <a:r>
              <a:rPr lang="en-US" sz="2800"/>
              <a:t> be broken, given a few hundred letters </a:t>
            </a:r>
            <a:endParaRPr/>
          </a:p>
          <a:p>
            <a:pPr indent="-274320" lvl="0" marL="274320" rtl="0" algn="l">
              <a:lnSpc>
                <a:spcPct val="90000"/>
              </a:lnSpc>
              <a:spcBef>
                <a:spcPts val="580"/>
              </a:spcBef>
              <a:spcAft>
                <a:spcPts val="0"/>
              </a:spcAft>
              <a:buSzPts val="2380"/>
              <a:buChar char="⚫"/>
            </a:pPr>
            <a:r>
              <a:rPr lang="en-US" sz="2800"/>
              <a:t>since still has much of plaintext structure </a:t>
            </a:r>
            <a:endParaRPr/>
          </a:p>
          <a:p>
            <a:pPr indent="-133985" lvl="0" marL="274320" rtl="0" algn="l">
              <a:lnSpc>
                <a:spcPct val="100000"/>
              </a:lnSpc>
              <a:spcBef>
                <a:spcPts val="580"/>
              </a:spcBef>
              <a:spcAft>
                <a:spcPts val="0"/>
              </a:spcAft>
              <a:buSzPts val="221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9"/>
          <p:cNvSpPr txBox="1"/>
          <p:nvPr/>
        </p:nvSpPr>
        <p:spPr>
          <a:xfrm>
            <a:off x="0" y="6400800"/>
            <a:ext cx="1905000" cy="4572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12" name="Google Shape;412;p29"/>
          <p:cNvSpPr txBox="1"/>
          <p:nvPr/>
        </p:nvSpPr>
        <p:spPr>
          <a:xfrm>
            <a:off x="3048000" y="184394"/>
            <a:ext cx="2206625" cy="4603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Vigenere Cipher</a:t>
            </a:r>
            <a:endParaRPr b="0" i="0" sz="1400" u="none" cap="none" strike="noStrike">
              <a:solidFill>
                <a:srgbClr val="000000"/>
              </a:solidFill>
              <a:latin typeface="Arial"/>
              <a:ea typeface="Arial"/>
              <a:cs typeface="Arial"/>
              <a:sym typeface="Arial"/>
            </a:endParaRPr>
          </a:p>
        </p:txBody>
      </p:sp>
      <p:pic>
        <p:nvPicPr>
          <p:cNvPr id="413" name="Google Shape;413;p29"/>
          <p:cNvPicPr preferRelativeResize="0"/>
          <p:nvPr/>
        </p:nvPicPr>
        <p:blipFill rotWithShape="1">
          <a:blip r:embed="rId3">
            <a:alphaModFix/>
          </a:blip>
          <a:srcRect b="0" l="0" r="0" t="0"/>
          <a:stretch/>
        </p:blipFill>
        <p:spPr>
          <a:xfrm>
            <a:off x="274638" y="1219200"/>
            <a:ext cx="8564562" cy="809625"/>
          </a:xfrm>
          <a:prstGeom prst="rect">
            <a:avLst/>
          </a:prstGeom>
          <a:noFill/>
          <a:ln>
            <a:noFill/>
          </a:ln>
        </p:spPr>
      </p:pic>
      <p:sp>
        <p:nvSpPr>
          <p:cNvPr id="414" name="Google Shape;414;p29"/>
          <p:cNvSpPr/>
          <p:nvPr/>
        </p:nvSpPr>
        <p:spPr>
          <a:xfrm>
            <a:off x="152400" y="2970213"/>
            <a:ext cx="8839200" cy="825500"/>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Verdana"/>
              <a:buNone/>
            </a:pPr>
            <a:r>
              <a:rPr b="0" i="0" lang="en-US" sz="2400" u="none" cap="none" strike="noStrike">
                <a:solidFill>
                  <a:srgbClr val="000000"/>
                </a:solidFill>
                <a:latin typeface="Verdana"/>
                <a:ea typeface="Verdana"/>
                <a:cs typeface="Verdana"/>
                <a:sym typeface="Verdana"/>
              </a:rPr>
              <a:t>We can encrypt the message “She is listening” using the 6-character keyword “PASCAL”. </a:t>
            </a:r>
            <a:endParaRPr b="0" i="0" sz="1400" u="none" cap="none" strike="noStrike">
              <a:solidFill>
                <a:srgbClr val="000000"/>
              </a:solidFill>
              <a:latin typeface="Arial"/>
              <a:ea typeface="Arial"/>
              <a:cs typeface="Arial"/>
              <a:sym typeface="Arial"/>
            </a:endParaRPr>
          </a:p>
        </p:txBody>
      </p:sp>
      <p:sp>
        <p:nvSpPr>
          <p:cNvPr id="415" name="Google Shape;415;p29"/>
          <p:cNvSpPr txBox="1"/>
          <p:nvPr/>
        </p:nvSpPr>
        <p:spPr>
          <a:xfrm>
            <a:off x="228600" y="2438400"/>
            <a:ext cx="1857375" cy="460375"/>
          </a:xfrm>
          <a:prstGeom prst="rect">
            <a:avLst/>
          </a:prstGeom>
          <a:solidFill>
            <a:srgbClr val="3333CC"/>
          </a:solid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FF"/>
              </a:buClr>
              <a:buSzPts val="2400"/>
              <a:buFont typeface="Times New Roman"/>
              <a:buNone/>
            </a:pPr>
            <a:r>
              <a:rPr b="1" i="0" lang="en-US" sz="2400" u="none" cap="none" strike="noStrike">
                <a:solidFill>
                  <a:srgbClr val="FFFFFF"/>
                </a:solidFill>
                <a:latin typeface="Times New Roman"/>
                <a:ea typeface="Times New Roman"/>
                <a:cs typeface="Times New Roman"/>
                <a:sym typeface="Times New Roman"/>
              </a:rPr>
              <a:t>Example 3.16</a:t>
            </a:r>
            <a:endParaRPr b="0" i="0" sz="1400" u="none" cap="none" strike="noStrike">
              <a:solidFill>
                <a:srgbClr val="000000"/>
              </a:solidFill>
              <a:latin typeface="Arial"/>
              <a:ea typeface="Arial"/>
              <a:cs typeface="Arial"/>
              <a:sym typeface="Arial"/>
            </a:endParaRPr>
          </a:p>
        </p:txBody>
      </p:sp>
      <p:pic>
        <p:nvPicPr>
          <p:cNvPr id="416" name="Google Shape;416;p29"/>
          <p:cNvPicPr preferRelativeResize="0"/>
          <p:nvPr/>
        </p:nvPicPr>
        <p:blipFill rotWithShape="1">
          <a:blip r:embed="rId4">
            <a:alphaModFix/>
          </a:blip>
          <a:srcRect b="0" l="0" r="0" t="0"/>
          <a:stretch/>
        </p:blipFill>
        <p:spPr>
          <a:xfrm>
            <a:off x="85725" y="3886200"/>
            <a:ext cx="8829675" cy="21701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
          <p:cNvSpPr txBox="1"/>
          <p:nvPr>
            <p:ph type="title"/>
          </p:nvPr>
        </p:nvSpPr>
        <p:spPr>
          <a:xfrm>
            <a:off x="838200" y="-223043"/>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Symmetric cipher Model</a:t>
            </a:r>
            <a:endParaRPr/>
          </a:p>
        </p:txBody>
      </p:sp>
      <p:sp>
        <p:nvSpPr>
          <p:cNvPr id="122" name="Google Shape;122;p3"/>
          <p:cNvSpPr/>
          <p:nvPr/>
        </p:nvSpPr>
        <p:spPr>
          <a:xfrm>
            <a:off x="152400" y="1294090"/>
            <a:ext cx="8839200" cy="369332"/>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If P is the plaintext, C is the ciphertext, and K is the key, </a:t>
            </a:r>
            <a:endParaRPr b="0" i="0" sz="1400" u="none" cap="none" strike="noStrike">
              <a:solidFill>
                <a:srgbClr val="000000"/>
              </a:solidFill>
              <a:latin typeface="Arial"/>
              <a:ea typeface="Arial"/>
              <a:cs typeface="Arial"/>
              <a:sym typeface="Arial"/>
            </a:endParaRPr>
          </a:p>
        </p:txBody>
      </p:sp>
      <p:pic>
        <p:nvPicPr>
          <p:cNvPr id="123" name="Google Shape;123;p3"/>
          <p:cNvPicPr preferRelativeResize="0"/>
          <p:nvPr/>
        </p:nvPicPr>
        <p:blipFill rotWithShape="1">
          <a:blip r:embed="rId3">
            <a:alphaModFix/>
          </a:blip>
          <a:srcRect b="0" l="0" r="0" t="0"/>
          <a:stretch/>
        </p:blipFill>
        <p:spPr>
          <a:xfrm>
            <a:off x="252413" y="1981200"/>
            <a:ext cx="8510587" cy="1431925"/>
          </a:xfrm>
          <a:prstGeom prst="rect">
            <a:avLst/>
          </a:prstGeom>
          <a:noFill/>
          <a:ln>
            <a:noFill/>
          </a:ln>
        </p:spPr>
      </p:pic>
      <p:sp>
        <p:nvSpPr>
          <p:cNvPr id="124" name="Google Shape;124;p3"/>
          <p:cNvSpPr/>
          <p:nvPr/>
        </p:nvSpPr>
        <p:spPr>
          <a:xfrm>
            <a:off x="374904" y="4136272"/>
            <a:ext cx="8839200" cy="369332"/>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We assume that Bob creates P</a:t>
            </a:r>
            <a:r>
              <a:rPr b="0" baseline="-25000" i="0" lang="en-US" sz="1800" u="none" cap="none" strike="noStrike">
                <a:solidFill>
                  <a:schemeClr val="dk1"/>
                </a:solidFill>
                <a:latin typeface="Verdana"/>
                <a:ea typeface="Verdana"/>
                <a:cs typeface="Verdana"/>
                <a:sym typeface="Verdana"/>
              </a:rPr>
              <a:t>1</a:t>
            </a:r>
            <a:r>
              <a:rPr b="0" i="0" lang="en-US" sz="1800" u="none" cap="none" strike="noStrike">
                <a:solidFill>
                  <a:schemeClr val="dk1"/>
                </a:solidFill>
                <a:latin typeface="Verdana"/>
                <a:ea typeface="Verdana"/>
                <a:cs typeface="Verdana"/>
                <a:sym typeface="Verdana"/>
              </a:rPr>
              <a:t>; we prove that P</a:t>
            </a:r>
            <a:r>
              <a:rPr b="0" baseline="-25000" i="0" lang="en-US" sz="1800" u="none" cap="none" strike="noStrike">
                <a:solidFill>
                  <a:schemeClr val="dk1"/>
                </a:solidFill>
                <a:latin typeface="Verdana"/>
                <a:ea typeface="Verdana"/>
                <a:cs typeface="Verdana"/>
                <a:sym typeface="Verdana"/>
              </a:rPr>
              <a:t>1</a:t>
            </a:r>
            <a:r>
              <a:rPr b="0" i="0" lang="en-US" sz="1800" u="none" cap="none" strike="noStrike">
                <a:solidFill>
                  <a:schemeClr val="dk1"/>
                </a:solidFill>
                <a:latin typeface="Verdana"/>
                <a:ea typeface="Verdana"/>
                <a:cs typeface="Verdana"/>
                <a:sym typeface="Verdana"/>
              </a:rPr>
              <a:t> = P:</a:t>
            </a:r>
            <a:endParaRPr b="0" i="0" sz="1400" u="none" cap="none" strike="noStrike">
              <a:solidFill>
                <a:srgbClr val="000000"/>
              </a:solidFill>
              <a:latin typeface="Arial"/>
              <a:ea typeface="Arial"/>
              <a:cs typeface="Arial"/>
              <a:sym typeface="Arial"/>
            </a:endParaRPr>
          </a:p>
        </p:txBody>
      </p:sp>
      <p:pic>
        <p:nvPicPr>
          <p:cNvPr id="125" name="Google Shape;125;p3"/>
          <p:cNvPicPr preferRelativeResize="0"/>
          <p:nvPr/>
        </p:nvPicPr>
        <p:blipFill rotWithShape="1">
          <a:blip r:embed="rId4">
            <a:alphaModFix/>
          </a:blip>
          <a:srcRect b="0" l="0" r="0" t="0"/>
          <a:stretch/>
        </p:blipFill>
        <p:spPr>
          <a:xfrm>
            <a:off x="2895600" y="4607908"/>
            <a:ext cx="2714625" cy="762000"/>
          </a:xfrm>
          <a:prstGeom prst="rect">
            <a:avLst/>
          </a:prstGeom>
          <a:noFill/>
          <a:ln>
            <a:noFill/>
          </a:ln>
        </p:spPr>
      </p:pic>
      <p:pic>
        <p:nvPicPr>
          <p:cNvPr id="126" name="Google Shape;126;p3"/>
          <p:cNvPicPr preferRelativeResize="0"/>
          <p:nvPr/>
        </p:nvPicPr>
        <p:blipFill rotWithShape="1">
          <a:blip r:embed="rId5">
            <a:alphaModFix/>
          </a:blip>
          <a:srcRect b="0" l="0" r="0" t="0"/>
          <a:stretch/>
        </p:blipFill>
        <p:spPr>
          <a:xfrm>
            <a:off x="1751806" y="5482193"/>
            <a:ext cx="5511800" cy="787400"/>
          </a:xfrm>
          <a:prstGeom prst="rect">
            <a:avLst/>
          </a:prstGeom>
          <a:noFill/>
          <a:ln>
            <a:noFill/>
          </a:ln>
        </p:spPr>
      </p:pic>
      <p:sp>
        <p:nvSpPr>
          <p:cNvPr id="127" name="Google Shape;127;p3"/>
          <p:cNvSpPr/>
          <p:nvPr/>
        </p:nvSpPr>
        <p:spPr>
          <a:xfrm>
            <a:off x="3230337" y="3320088"/>
            <a:ext cx="29881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Verdana"/>
                <a:ea typeface="Verdana"/>
                <a:cs typeface="Verdana"/>
                <a:sym typeface="Verdana"/>
              </a:rPr>
              <a:t>Symmetric cipher Model</a:t>
            </a:r>
            <a:endParaRPr b="0" i="0" sz="1400" u="none" cap="none" strike="noStrike">
              <a:solidFill>
                <a:srgbClr val="000000"/>
              </a:solidFill>
              <a:latin typeface="Arial"/>
              <a:ea typeface="Arial"/>
              <a:cs typeface="Arial"/>
              <a:sym typeface="Arial"/>
            </a:endParaRPr>
          </a:p>
        </p:txBody>
      </p:sp>
      <p:sp>
        <p:nvSpPr>
          <p:cNvPr id="128" name="Google Shape;128;p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0"/>
          <p:cNvSpPr txBox="1"/>
          <p:nvPr/>
        </p:nvSpPr>
        <p:spPr>
          <a:xfrm>
            <a:off x="0" y="6400800"/>
            <a:ext cx="1905000" cy="4572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26" name="Google Shape;426;p30"/>
          <p:cNvSpPr/>
          <p:nvPr/>
        </p:nvSpPr>
        <p:spPr>
          <a:xfrm>
            <a:off x="152400" y="1036638"/>
            <a:ext cx="8839200" cy="1557337"/>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Verdana"/>
              <a:buNone/>
            </a:pPr>
            <a:r>
              <a:rPr b="0" i="0" lang="en-US" sz="2400" u="none" cap="none" strike="noStrike">
                <a:solidFill>
                  <a:srgbClr val="000000"/>
                </a:solidFill>
                <a:latin typeface="Verdana"/>
                <a:ea typeface="Verdana"/>
                <a:cs typeface="Verdana"/>
                <a:sym typeface="Verdana"/>
              </a:rPr>
              <a:t>Let us see how we can encrypt the message “She is listening” using the 6-character keyword “PASCAL”. The initial key stream is (15, 0, 18, 2, 0, 11). The key stream is the repetition of this initial key stream (as many times as needed).</a:t>
            </a:r>
            <a:endParaRPr b="0" i="0" sz="1400" u="none" cap="none" strike="noStrike">
              <a:solidFill>
                <a:srgbClr val="000000"/>
              </a:solidFill>
              <a:latin typeface="Arial"/>
              <a:ea typeface="Arial"/>
              <a:cs typeface="Arial"/>
              <a:sym typeface="Arial"/>
            </a:endParaRPr>
          </a:p>
        </p:txBody>
      </p:sp>
      <p:pic>
        <p:nvPicPr>
          <p:cNvPr id="427" name="Google Shape;427;p30"/>
          <p:cNvPicPr preferRelativeResize="0"/>
          <p:nvPr/>
        </p:nvPicPr>
        <p:blipFill rotWithShape="1">
          <a:blip r:embed="rId3">
            <a:alphaModFix/>
          </a:blip>
          <a:srcRect b="0" l="0" r="0" t="0"/>
          <a:stretch/>
        </p:blipFill>
        <p:spPr>
          <a:xfrm>
            <a:off x="85725" y="2743200"/>
            <a:ext cx="8829675" cy="217011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1"/>
          <p:cNvSpPr txBox="1"/>
          <p:nvPr/>
        </p:nvSpPr>
        <p:spPr>
          <a:xfrm>
            <a:off x="0" y="6400800"/>
            <a:ext cx="1905000" cy="4572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37" name="Google Shape;437;p31"/>
          <p:cNvSpPr/>
          <p:nvPr/>
        </p:nvSpPr>
        <p:spPr>
          <a:xfrm>
            <a:off x="152400" y="1323975"/>
            <a:ext cx="8839200" cy="460375"/>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Verdana"/>
              <a:buNone/>
            </a:pPr>
            <a:r>
              <a:rPr b="0" i="0" lang="en-US" sz="2400" u="none" cap="none" strike="noStrike">
                <a:solidFill>
                  <a:srgbClr val="000000"/>
                </a:solidFill>
                <a:latin typeface="Verdana"/>
                <a:ea typeface="Verdana"/>
                <a:cs typeface="Verdana"/>
                <a:sym typeface="Verdana"/>
              </a:rPr>
              <a:t>Vigenere cipher can be seen as combinations of m additive ciphers.</a:t>
            </a:r>
            <a:endParaRPr b="0" i="0" sz="1400" u="none" cap="none" strike="noStrike">
              <a:solidFill>
                <a:srgbClr val="000000"/>
              </a:solidFill>
              <a:latin typeface="Arial"/>
              <a:ea typeface="Arial"/>
              <a:cs typeface="Arial"/>
              <a:sym typeface="Arial"/>
            </a:endParaRPr>
          </a:p>
        </p:txBody>
      </p:sp>
      <p:pic>
        <p:nvPicPr>
          <p:cNvPr id="438" name="Google Shape;438;p31"/>
          <p:cNvPicPr preferRelativeResize="0"/>
          <p:nvPr/>
        </p:nvPicPr>
        <p:blipFill rotWithShape="1">
          <a:blip r:embed="rId3">
            <a:alphaModFix/>
          </a:blip>
          <a:srcRect b="0" l="0" r="0" t="0"/>
          <a:stretch/>
        </p:blipFill>
        <p:spPr>
          <a:xfrm>
            <a:off x="1209675" y="2965450"/>
            <a:ext cx="6105525" cy="3435350"/>
          </a:xfrm>
          <a:prstGeom prst="rect">
            <a:avLst/>
          </a:prstGeom>
          <a:noFill/>
          <a:ln>
            <a:noFill/>
          </a:ln>
        </p:spPr>
      </p:pic>
      <p:sp>
        <p:nvSpPr>
          <p:cNvPr id="439" name="Google Shape;439;p31"/>
          <p:cNvSpPr txBox="1"/>
          <p:nvPr/>
        </p:nvSpPr>
        <p:spPr>
          <a:xfrm>
            <a:off x="609600" y="2209800"/>
            <a:ext cx="7664450" cy="4603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3.14  </a:t>
            </a:r>
            <a:r>
              <a:rPr b="1" i="1" lang="en-US" sz="2000" u="none" cap="none" strike="noStrike">
                <a:solidFill>
                  <a:srgbClr val="000000"/>
                </a:solidFill>
                <a:latin typeface="Times New Roman"/>
                <a:ea typeface="Times New Roman"/>
                <a:cs typeface="Times New Roman"/>
                <a:sym typeface="Times New Roman"/>
              </a:rPr>
              <a:t>A Vigenere cipher as a combination of m additive ciphers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2"/>
          <p:cNvSpPr txBox="1"/>
          <p:nvPr/>
        </p:nvSpPr>
        <p:spPr>
          <a:xfrm>
            <a:off x="0" y="6400800"/>
            <a:ext cx="1905000" cy="4572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49" name="Google Shape;449;p32"/>
          <p:cNvSpPr/>
          <p:nvPr/>
        </p:nvSpPr>
        <p:spPr>
          <a:xfrm>
            <a:off x="287215" y="351692"/>
            <a:ext cx="8839200" cy="825500"/>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Verdana"/>
              <a:buNone/>
            </a:pPr>
            <a:r>
              <a:rPr b="0" i="0" lang="en-US" sz="2400" u="none" cap="none" strike="noStrike">
                <a:solidFill>
                  <a:srgbClr val="000000"/>
                </a:solidFill>
                <a:latin typeface="Verdana"/>
                <a:ea typeface="Verdana"/>
                <a:cs typeface="Verdana"/>
                <a:sym typeface="Verdana"/>
              </a:rPr>
              <a:t>Using we can say that the additive cipher is a special case of Vigenere cipher in which m = 1.</a:t>
            </a:r>
            <a:endParaRPr b="0" i="0" sz="1400" u="none" cap="none" strike="noStrike">
              <a:solidFill>
                <a:srgbClr val="000000"/>
              </a:solidFill>
              <a:latin typeface="Arial"/>
              <a:ea typeface="Arial"/>
              <a:cs typeface="Arial"/>
              <a:sym typeface="Arial"/>
            </a:endParaRPr>
          </a:p>
        </p:txBody>
      </p:sp>
      <p:pic>
        <p:nvPicPr>
          <p:cNvPr id="450" name="Google Shape;450;p32"/>
          <p:cNvPicPr preferRelativeResize="0"/>
          <p:nvPr/>
        </p:nvPicPr>
        <p:blipFill rotWithShape="1">
          <a:blip r:embed="rId3">
            <a:alphaModFix/>
          </a:blip>
          <a:srcRect b="0" l="0" r="0" t="0"/>
          <a:stretch/>
        </p:blipFill>
        <p:spPr>
          <a:xfrm>
            <a:off x="762000" y="1358899"/>
            <a:ext cx="7924800" cy="5041901"/>
          </a:xfrm>
          <a:prstGeom prst="rect">
            <a:avLst/>
          </a:prstGeom>
          <a:noFill/>
          <a:ln>
            <a:noFill/>
          </a:ln>
        </p:spPr>
      </p:pic>
      <p:sp>
        <p:nvSpPr>
          <p:cNvPr id="451" name="Google Shape;451;p32"/>
          <p:cNvSpPr txBox="1"/>
          <p:nvPr/>
        </p:nvSpPr>
        <p:spPr>
          <a:xfrm>
            <a:off x="2590800" y="6629400"/>
            <a:ext cx="2252261" cy="402291"/>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2000"/>
              <a:buFont typeface="Times New Roman"/>
              <a:buNone/>
            </a:pPr>
            <a:r>
              <a:rPr b="1" i="1" lang="en-US" sz="2000" u="none" cap="none" strike="noStrike">
                <a:solidFill>
                  <a:srgbClr val="000000"/>
                </a:solidFill>
                <a:latin typeface="Times New Roman"/>
                <a:ea typeface="Times New Roman"/>
                <a:cs typeface="Times New Roman"/>
                <a:sym typeface="Times New Roman"/>
              </a:rPr>
              <a:t>A Vigenere Tableau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Hill Cipher</a:t>
            </a:r>
            <a:endParaRPr/>
          </a:p>
        </p:txBody>
      </p:sp>
      <p:sp>
        <p:nvSpPr>
          <p:cNvPr id="457" name="Google Shape;457;p33"/>
          <p:cNvSpPr txBox="1"/>
          <p:nvPr>
            <p:ph idx="1" type="body"/>
          </p:nvPr>
        </p:nvSpPr>
        <p:spPr>
          <a:xfrm>
            <a:off x="457200" y="1600200"/>
            <a:ext cx="8458200" cy="4525963"/>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lang="en-US"/>
              <a:t>Takes two or three or more letter combinations to the same size combinations, e.g. “the” 🡪 “rqv”</a:t>
            </a:r>
            <a:endParaRPr/>
          </a:p>
          <a:p>
            <a:pPr indent="-274320" lvl="0" marL="274320" rtl="0" algn="l">
              <a:lnSpc>
                <a:spcPct val="100000"/>
              </a:lnSpc>
              <a:spcBef>
                <a:spcPts val="580"/>
              </a:spcBef>
              <a:spcAft>
                <a:spcPts val="0"/>
              </a:spcAft>
              <a:buSzPts val="2210"/>
              <a:buChar char="⚫"/>
            </a:pPr>
            <a:r>
              <a:rPr lang="en-US"/>
              <a:t>Uses simple linear equations</a:t>
            </a:r>
            <a:endParaRPr/>
          </a:p>
          <a:p>
            <a:pPr indent="-274320" lvl="0" marL="274320" rtl="0" algn="l">
              <a:lnSpc>
                <a:spcPct val="100000"/>
              </a:lnSpc>
              <a:spcBef>
                <a:spcPts val="580"/>
              </a:spcBef>
              <a:spcAft>
                <a:spcPts val="0"/>
              </a:spcAft>
              <a:buSzPts val="2210"/>
              <a:buChar char="⚫"/>
            </a:pPr>
            <a:r>
              <a:rPr lang="en-US"/>
              <a:t>An example of a “block” cipher encrypting a block of text at a time</a:t>
            </a:r>
            <a:endParaRPr/>
          </a:p>
          <a:p>
            <a:pPr indent="-274320" lvl="0" marL="274320" rtl="0" algn="l">
              <a:lnSpc>
                <a:spcPct val="100000"/>
              </a:lnSpc>
              <a:spcBef>
                <a:spcPts val="580"/>
              </a:spcBef>
              <a:spcAft>
                <a:spcPts val="0"/>
              </a:spcAft>
              <a:buSzPts val="2210"/>
              <a:buChar char="⚫"/>
            </a:pPr>
            <a:r>
              <a:rPr lang="en-US"/>
              <a:t>Numbered alphabet: a = 0, b = 1, c = 2, etc.</a:t>
            </a:r>
            <a:endParaRPr/>
          </a:p>
          <a:p>
            <a:pPr indent="-274320" lvl="0" marL="274320" rtl="0" algn="l">
              <a:lnSpc>
                <a:spcPct val="100000"/>
              </a:lnSpc>
              <a:spcBef>
                <a:spcPts val="580"/>
              </a:spcBef>
              <a:spcAft>
                <a:spcPts val="0"/>
              </a:spcAft>
              <a:buSzPts val="2210"/>
              <a:buNone/>
            </a:pPr>
            <a:r>
              <a:rPr lang="en-US" u="sng">
                <a:solidFill>
                  <a:schemeClr val="hlink"/>
                </a:solidFill>
                <a:hlinkClick r:id="rId3"/>
              </a:rPr>
              <a:t>Hill cipher </a:t>
            </a:r>
            <a:endParaRPr/>
          </a:p>
          <a:p>
            <a:pPr indent="-274320" lvl="0" marL="274320" rtl="0" algn="l">
              <a:lnSpc>
                <a:spcPct val="100000"/>
              </a:lnSpc>
              <a:spcBef>
                <a:spcPts val="580"/>
              </a:spcBef>
              <a:spcAft>
                <a:spcPts val="0"/>
              </a:spcAft>
              <a:buSzPts val="2210"/>
              <a:buNone/>
            </a:pPr>
            <a:r>
              <a:rPr lang="en-US"/>
              <a:t>C=E(</a:t>
            </a:r>
            <a:r>
              <a:rPr b="1" lang="en-US"/>
              <a:t>K, P</a:t>
            </a:r>
            <a:r>
              <a:rPr lang="en-US"/>
              <a:t>)=</a:t>
            </a:r>
            <a:r>
              <a:rPr b="1" lang="en-US"/>
              <a:t>KP</a:t>
            </a:r>
            <a:r>
              <a:rPr lang="en-US"/>
              <a:t> mod 26</a:t>
            </a:r>
            <a:endParaRPr/>
          </a:p>
          <a:p>
            <a:pPr indent="-274320" lvl="0" marL="274320" rtl="0" algn="l">
              <a:lnSpc>
                <a:spcPct val="100000"/>
              </a:lnSpc>
              <a:spcBef>
                <a:spcPts val="580"/>
              </a:spcBef>
              <a:spcAft>
                <a:spcPts val="0"/>
              </a:spcAft>
              <a:buSzPts val="2210"/>
              <a:buNone/>
            </a:pPr>
            <a:r>
              <a:rPr lang="en-US"/>
              <a:t>P=D(</a:t>
            </a:r>
            <a:r>
              <a:rPr b="1" lang="en-US"/>
              <a:t>K, P</a:t>
            </a:r>
            <a:r>
              <a:rPr lang="en-US"/>
              <a:t>)=</a:t>
            </a:r>
            <a:r>
              <a:rPr b="1" lang="en-US"/>
              <a:t>K</a:t>
            </a:r>
            <a:r>
              <a:rPr b="1" baseline="30000" lang="en-US"/>
              <a:t>-1</a:t>
            </a:r>
            <a:r>
              <a:rPr b="1" lang="en-US"/>
              <a:t>C</a:t>
            </a:r>
            <a:r>
              <a:rPr lang="en-US"/>
              <a:t> mod 26</a:t>
            </a:r>
            <a:br>
              <a:rPr lang="en-US"/>
            </a:br>
            <a:endParaRPr/>
          </a:p>
        </p:txBody>
      </p:sp>
      <p:sp>
        <p:nvSpPr>
          <p:cNvPr id="458" name="Google Shape;458;p3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4"/>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ibre Franklin"/>
              <a:buNone/>
            </a:pPr>
            <a:r>
              <a:rPr lang="en-US"/>
              <a:t>Hill chipher Example 1 </a:t>
            </a:r>
            <a:br>
              <a:rPr lang="en-US"/>
            </a:br>
            <a:r>
              <a:rPr lang="en-US" sz="3100"/>
              <a:t>encryption</a:t>
            </a:r>
            <a:r>
              <a:rPr lang="en-US"/>
              <a:t> </a:t>
            </a:r>
            <a:endParaRPr/>
          </a:p>
        </p:txBody>
      </p:sp>
      <p:sp>
        <p:nvSpPr>
          <p:cNvPr id="464" name="Google Shape;464;p3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pic>
        <p:nvPicPr>
          <p:cNvPr id="465" name="Google Shape;465;p34"/>
          <p:cNvPicPr preferRelativeResize="0"/>
          <p:nvPr>
            <p:ph idx="1" type="body"/>
          </p:nvPr>
        </p:nvPicPr>
        <p:blipFill rotWithShape="1">
          <a:blip r:embed="rId3">
            <a:alphaModFix/>
          </a:blip>
          <a:srcRect b="0" l="0" r="0" t="0"/>
          <a:stretch/>
        </p:blipFill>
        <p:spPr>
          <a:xfrm>
            <a:off x="914400" y="1731382"/>
            <a:ext cx="7772400" cy="40048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fc4ddec63f_0_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SzPts val="1800"/>
              <a:buNone/>
            </a:pPr>
            <a:r>
              <a:rPr lang="en-US"/>
              <a:t>key for decryption </a:t>
            </a:r>
            <a:endParaRPr/>
          </a:p>
        </p:txBody>
      </p:sp>
      <p:sp>
        <p:nvSpPr>
          <p:cNvPr id="472" name="Google Shape;472;g1fc4ddec63f_0_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580"/>
              </a:spcBef>
              <a:spcAft>
                <a:spcPts val="0"/>
              </a:spcAft>
              <a:buSzPts val="1530"/>
              <a:buNone/>
            </a:pPr>
            <a:r>
              <a:t/>
            </a:r>
            <a:endParaRPr/>
          </a:p>
        </p:txBody>
      </p:sp>
      <p:pic>
        <p:nvPicPr>
          <p:cNvPr id="473" name="Google Shape;473;g1fc4ddec63f_0_0"/>
          <p:cNvPicPr preferRelativeResize="0"/>
          <p:nvPr/>
        </p:nvPicPr>
        <p:blipFill rotWithShape="1">
          <a:blip r:embed="rId3">
            <a:alphaModFix/>
          </a:blip>
          <a:srcRect b="0" l="0" r="0" t="0"/>
          <a:stretch/>
        </p:blipFill>
        <p:spPr>
          <a:xfrm>
            <a:off x="741375" y="2318350"/>
            <a:ext cx="8478126" cy="1794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rPr lang="en-US"/>
              <a:t>Decryption </a:t>
            </a:r>
            <a:endParaRPr/>
          </a:p>
        </p:txBody>
      </p:sp>
      <p:sp>
        <p:nvSpPr>
          <p:cNvPr id="479" name="Google Shape;479;p3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pic>
        <p:nvPicPr>
          <p:cNvPr id="480" name="Google Shape;480;p35"/>
          <p:cNvPicPr preferRelativeResize="0"/>
          <p:nvPr>
            <p:ph idx="1" type="body"/>
          </p:nvPr>
        </p:nvPicPr>
        <p:blipFill rotWithShape="1">
          <a:blip r:embed="rId3">
            <a:alphaModFix/>
          </a:blip>
          <a:srcRect b="0" l="0" r="0" t="0"/>
          <a:stretch/>
        </p:blipFill>
        <p:spPr>
          <a:xfrm>
            <a:off x="76200" y="1417638"/>
            <a:ext cx="9067800" cy="49069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6"/>
          <p:cNvSpPr txBox="1"/>
          <p:nvPr>
            <p:ph type="title"/>
          </p:nvPr>
        </p:nvSpPr>
        <p:spPr>
          <a:xfrm>
            <a:off x="990600" y="-43962"/>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Hill Cipher example2 encryption </a:t>
            </a:r>
            <a:endParaRPr/>
          </a:p>
        </p:txBody>
      </p:sp>
      <p:sp>
        <p:nvSpPr>
          <p:cNvPr id="486" name="Google Shape;486;p3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487" name="Google Shape;487;p3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id="488" name="Google Shape;488;p36"/>
          <p:cNvPicPr preferRelativeResize="0"/>
          <p:nvPr/>
        </p:nvPicPr>
        <p:blipFill rotWithShape="1">
          <a:blip r:embed="rId3">
            <a:alphaModFix/>
          </a:blip>
          <a:srcRect b="15554" l="14443" r="8517" t="33334"/>
          <a:stretch/>
        </p:blipFill>
        <p:spPr>
          <a:xfrm>
            <a:off x="1143000" y="1064919"/>
            <a:ext cx="7315199" cy="520358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7"/>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Hill Cipher</a:t>
            </a:r>
            <a:endParaRPr/>
          </a:p>
        </p:txBody>
      </p:sp>
      <p:sp>
        <p:nvSpPr>
          <p:cNvPr id="494" name="Google Shape;494;p3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495" name="Google Shape;495;p3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id="496" name="Google Shape;496;p37"/>
          <p:cNvPicPr preferRelativeResize="0"/>
          <p:nvPr/>
        </p:nvPicPr>
        <p:blipFill rotWithShape="1">
          <a:blip r:embed="rId3">
            <a:alphaModFix/>
          </a:blip>
          <a:srcRect b="42222" l="8642" r="26065" t="17778"/>
          <a:stretch/>
        </p:blipFill>
        <p:spPr>
          <a:xfrm>
            <a:off x="1676400" y="1617532"/>
            <a:ext cx="5181600" cy="42325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8"/>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Hill Cipher</a:t>
            </a:r>
            <a:endParaRPr/>
          </a:p>
        </p:txBody>
      </p:sp>
      <p:sp>
        <p:nvSpPr>
          <p:cNvPr id="502" name="Google Shape;502;p3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03" name="Google Shape;503;p3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id="504" name="Google Shape;504;p38"/>
          <p:cNvPicPr preferRelativeResize="0"/>
          <p:nvPr/>
        </p:nvPicPr>
        <p:blipFill rotWithShape="1">
          <a:blip r:embed="rId3">
            <a:alphaModFix/>
          </a:blip>
          <a:srcRect b="2896" l="8519" r="17407" t="57779"/>
          <a:stretch/>
        </p:blipFill>
        <p:spPr>
          <a:xfrm>
            <a:off x="882555" y="1447801"/>
            <a:ext cx="6243851" cy="441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4"/>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b="1" lang="en-US">
                <a:solidFill>
                  <a:srgbClr val="FF0000"/>
                </a:solidFill>
              </a:rPr>
              <a:t>Cryptanalysis</a:t>
            </a:r>
            <a:br>
              <a:rPr lang="en-US">
                <a:solidFill>
                  <a:schemeClr val="hlink"/>
                </a:solidFill>
              </a:rPr>
            </a:br>
            <a:endParaRPr/>
          </a:p>
        </p:txBody>
      </p:sp>
      <p:sp>
        <p:nvSpPr>
          <p:cNvPr id="135" name="Google Shape;135;p4"/>
          <p:cNvSpPr/>
          <p:nvPr/>
        </p:nvSpPr>
        <p:spPr>
          <a:xfrm>
            <a:off x="152400" y="845453"/>
            <a:ext cx="8839200" cy="1815882"/>
          </a:xfrm>
          <a:prstGeom prst="rect">
            <a:avLst/>
          </a:prstGeom>
          <a:noFill/>
          <a:ln>
            <a:noFill/>
          </a:ln>
        </p:spPr>
        <p:txBody>
          <a:bodyPr anchorCtr="0" anchor="ctr" bIns="45700" lIns="91425" spcFirstLastPara="1" rIns="91425" wrap="square" tIns="45700">
            <a:spAutoFit/>
          </a:bodyPr>
          <a:lstStyle/>
          <a:p>
            <a:pPr indent="-457200" lvl="0" marL="457200" marR="0" rtl="0" algn="just">
              <a:lnSpc>
                <a:spcPct val="100000"/>
              </a:lnSpc>
              <a:spcBef>
                <a:spcPts val="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Cryptography is the science and art of creating secret codes.</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hlink"/>
              </a:buClr>
              <a:buSzPts val="2800"/>
              <a:buFont typeface="Arial"/>
              <a:buChar char="•"/>
            </a:pPr>
            <a:r>
              <a:rPr b="1" i="0" lang="en-US" sz="2800" u="none" cap="none" strike="noStrike">
                <a:solidFill>
                  <a:schemeClr val="hlink"/>
                </a:solidFill>
                <a:latin typeface="Times New Roman"/>
                <a:ea typeface="Times New Roman"/>
                <a:cs typeface="Times New Roman"/>
                <a:sym typeface="Times New Roman"/>
              </a:rPr>
              <a:t>Cryptanalysis </a:t>
            </a:r>
            <a:r>
              <a:rPr b="1" i="0" lang="en-US" sz="2800" u="none" cap="none" strike="noStrike">
                <a:solidFill>
                  <a:schemeClr val="dk1"/>
                </a:solidFill>
                <a:latin typeface="Times New Roman"/>
                <a:ea typeface="Times New Roman"/>
                <a:cs typeface="Times New Roman"/>
                <a:sym typeface="Times New Roman"/>
              </a:rPr>
              <a:t>is the science and art of breaking those codes. </a:t>
            </a:r>
            <a:endParaRPr b="0" i="0" sz="1400" u="none" cap="none" strike="noStrike">
              <a:solidFill>
                <a:srgbClr val="000000"/>
              </a:solidFill>
              <a:latin typeface="Arial"/>
              <a:ea typeface="Arial"/>
              <a:cs typeface="Arial"/>
              <a:sym typeface="Arial"/>
            </a:endParaRPr>
          </a:p>
        </p:txBody>
      </p:sp>
      <p:pic>
        <p:nvPicPr>
          <p:cNvPr id="136" name="Google Shape;136;p4"/>
          <p:cNvPicPr preferRelativeResize="0"/>
          <p:nvPr/>
        </p:nvPicPr>
        <p:blipFill rotWithShape="1">
          <a:blip r:embed="rId3">
            <a:alphaModFix/>
          </a:blip>
          <a:srcRect b="0" l="0" r="0" t="0"/>
          <a:stretch/>
        </p:blipFill>
        <p:spPr>
          <a:xfrm>
            <a:off x="337373" y="2943061"/>
            <a:ext cx="7989888" cy="2046288"/>
          </a:xfrm>
          <a:prstGeom prst="rect">
            <a:avLst/>
          </a:prstGeom>
          <a:noFill/>
          <a:ln>
            <a:noFill/>
          </a:ln>
        </p:spPr>
      </p:pic>
      <p:sp>
        <p:nvSpPr>
          <p:cNvPr id="137" name="Google Shape;137;p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Hill Cipher</a:t>
            </a:r>
            <a:endParaRPr/>
          </a:p>
        </p:txBody>
      </p:sp>
      <p:sp>
        <p:nvSpPr>
          <p:cNvPr id="510" name="Google Shape;510;p3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11" name="Google Shape;511;p3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id="512" name="Google Shape;512;p39"/>
          <p:cNvPicPr preferRelativeResize="0"/>
          <p:nvPr/>
        </p:nvPicPr>
        <p:blipFill rotWithShape="1">
          <a:blip r:embed="rId3">
            <a:alphaModFix/>
          </a:blip>
          <a:srcRect b="0" l="0" r="6849" t="0"/>
          <a:stretch/>
        </p:blipFill>
        <p:spPr>
          <a:xfrm>
            <a:off x="1752600" y="1569864"/>
            <a:ext cx="5181599" cy="48299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Hill Cipher example 2 decyption </a:t>
            </a:r>
            <a:endParaRPr/>
          </a:p>
        </p:txBody>
      </p:sp>
      <p:sp>
        <p:nvSpPr>
          <p:cNvPr id="518" name="Google Shape;518;p4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pic>
        <p:nvPicPr>
          <p:cNvPr id="519" name="Google Shape;519;p40"/>
          <p:cNvPicPr preferRelativeResize="0"/>
          <p:nvPr>
            <p:ph idx="1" type="body"/>
          </p:nvPr>
        </p:nvPicPr>
        <p:blipFill rotWithShape="1">
          <a:blip r:embed="rId3">
            <a:alphaModFix/>
          </a:blip>
          <a:srcRect b="5000" l="12221" r="12221" t="55000"/>
          <a:stretch/>
        </p:blipFill>
        <p:spPr>
          <a:xfrm>
            <a:off x="1219200" y="1408539"/>
            <a:ext cx="6819900" cy="481404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Hill Cipher</a:t>
            </a:r>
            <a:endParaRPr/>
          </a:p>
        </p:txBody>
      </p:sp>
      <p:sp>
        <p:nvSpPr>
          <p:cNvPr id="526" name="Google Shape;526;p4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27" name="Google Shape;527;p4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id="528" name="Google Shape;528;p41"/>
          <p:cNvPicPr preferRelativeResize="0"/>
          <p:nvPr/>
        </p:nvPicPr>
        <p:blipFill rotWithShape="1">
          <a:blip r:embed="rId3">
            <a:alphaModFix/>
          </a:blip>
          <a:srcRect b="71111" l="20370" r="30741" t="7778"/>
          <a:stretch/>
        </p:blipFill>
        <p:spPr>
          <a:xfrm>
            <a:off x="2105167" y="1981200"/>
            <a:ext cx="5543266" cy="319157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2"/>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rPr lang="en-US"/>
              <a:t>Hill chipper example 3 </a:t>
            </a:r>
            <a:endParaRPr/>
          </a:p>
        </p:txBody>
      </p:sp>
      <p:sp>
        <p:nvSpPr>
          <p:cNvPr id="534" name="Google Shape;534;p4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35" name="Google Shape;535;p4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2" id="536" name="Google Shape;536;p42"/>
          <p:cNvPicPr preferRelativeResize="0"/>
          <p:nvPr/>
        </p:nvPicPr>
        <p:blipFill rotWithShape="1">
          <a:blip r:embed="rId3">
            <a:alphaModFix/>
          </a:blip>
          <a:srcRect b="0" l="0" r="0" t="0"/>
          <a:stretch/>
        </p:blipFill>
        <p:spPr>
          <a:xfrm>
            <a:off x="1162050" y="1502391"/>
            <a:ext cx="7277100" cy="4286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542" name="Google Shape;542;p4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43" name="Google Shape;543;p4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1" id="544" name="Google Shape;544;p43"/>
          <p:cNvPicPr preferRelativeResize="0"/>
          <p:nvPr/>
        </p:nvPicPr>
        <p:blipFill rotWithShape="1">
          <a:blip r:embed="rId3">
            <a:alphaModFix/>
          </a:blip>
          <a:srcRect b="0" l="0" r="0" t="0"/>
          <a:stretch/>
        </p:blipFill>
        <p:spPr>
          <a:xfrm>
            <a:off x="685800" y="1618658"/>
            <a:ext cx="7200900" cy="36712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4"/>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550" name="Google Shape;550;p4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51" name="Google Shape;551;p4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3" id="552" name="Google Shape;552;p44"/>
          <p:cNvPicPr preferRelativeResize="0"/>
          <p:nvPr/>
        </p:nvPicPr>
        <p:blipFill rotWithShape="1">
          <a:blip r:embed="rId3">
            <a:alphaModFix/>
          </a:blip>
          <a:srcRect b="0" l="0" r="0" t="0"/>
          <a:stretch/>
        </p:blipFill>
        <p:spPr>
          <a:xfrm>
            <a:off x="1219200" y="661466"/>
            <a:ext cx="6905625" cy="5305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558" name="Google Shape;558;p4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59" name="Google Shape;559;p4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5" id="560" name="Google Shape;560;p45"/>
          <p:cNvPicPr preferRelativeResize="0"/>
          <p:nvPr/>
        </p:nvPicPr>
        <p:blipFill rotWithShape="1">
          <a:blip r:embed="rId3">
            <a:alphaModFix/>
          </a:blip>
          <a:srcRect b="0" l="0" r="0" t="0"/>
          <a:stretch/>
        </p:blipFill>
        <p:spPr>
          <a:xfrm>
            <a:off x="321860" y="504825"/>
            <a:ext cx="8382000" cy="5686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566" name="Google Shape;566;p4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67" name="Google Shape;567;p4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6" id="568" name="Google Shape;568;p46"/>
          <p:cNvPicPr preferRelativeResize="0"/>
          <p:nvPr/>
        </p:nvPicPr>
        <p:blipFill rotWithShape="1">
          <a:blip r:embed="rId3">
            <a:alphaModFix/>
          </a:blip>
          <a:srcRect b="0" l="0" r="0" t="0"/>
          <a:stretch/>
        </p:blipFill>
        <p:spPr>
          <a:xfrm>
            <a:off x="381000" y="742950"/>
            <a:ext cx="8477250" cy="5686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7"/>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574" name="Google Shape;574;p4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75" name="Google Shape;575;p4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7" id="576" name="Google Shape;576;p47"/>
          <p:cNvPicPr preferRelativeResize="0"/>
          <p:nvPr/>
        </p:nvPicPr>
        <p:blipFill rotWithShape="1">
          <a:blip r:embed="rId3">
            <a:alphaModFix/>
          </a:blip>
          <a:srcRect b="0" l="0" r="0" t="0"/>
          <a:stretch/>
        </p:blipFill>
        <p:spPr>
          <a:xfrm>
            <a:off x="1066800" y="846138"/>
            <a:ext cx="7010400" cy="509213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48"/>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582" name="Google Shape;582;p4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83" name="Google Shape;583;p4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9" id="584" name="Google Shape;584;p48"/>
          <p:cNvPicPr preferRelativeResize="0"/>
          <p:nvPr/>
        </p:nvPicPr>
        <p:blipFill rotWithShape="1">
          <a:blip r:embed="rId3">
            <a:alphaModFix/>
          </a:blip>
          <a:srcRect b="0" l="0" r="0" t="0"/>
          <a:stretch/>
        </p:blipFill>
        <p:spPr>
          <a:xfrm>
            <a:off x="1219200" y="923925"/>
            <a:ext cx="6915150" cy="5248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lang="en-US">
                <a:solidFill>
                  <a:srgbClr val="FF0000"/>
                </a:solidFill>
              </a:rPr>
              <a:t>1. Ciphertext-Only Attack</a:t>
            </a:r>
            <a:br>
              <a:rPr lang="en-US">
                <a:solidFill>
                  <a:srgbClr val="FF0000"/>
                </a:solidFill>
              </a:rPr>
            </a:br>
            <a:endParaRPr>
              <a:solidFill>
                <a:srgbClr val="FF0000"/>
              </a:solidFill>
            </a:endParaRPr>
          </a:p>
        </p:txBody>
      </p:sp>
      <p:pic>
        <p:nvPicPr>
          <p:cNvPr id="144" name="Google Shape;144;p5"/>
          <p:cNvPicPr preferRelativeResize="0"/>
          <p:nvPr/>
        </p:nvPicPr>
        <p:blipFill rotWithShape="1">
          <a:blip r:embed="rId3">
            <a:alphaModFix/>
          </a:blip>
          <a:srcRect b="0" l="0" r="0" t="0"/>
          <a:stretch/>
        </p:blipFill>
        <p:spPr>
          <a:xfrm>
            <a:off x="914400" y="1981200"/>
            <a:ext cx="7002463" cy="2032000"/>
          </a:xfrm>
          <a:prstGeom prst="rect">
            <a:avLst/>
          </a:prstGeom>
          <a:noFill/>
          <a:ln>
            <a:noFill/>
          </a:ln>
        </p:spPr>
      </p:pic>
      <p:sp>
        <p:nvSpPr>
          <p:cNvPr id="145" name="Google Shape;145;p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8" name="Shape 588"/>
        <p:cNvGrpSpPr/>
        <p:nvPr/>
      </p:nvGrpSpPr>
      <p:grpSpPr>
        <a:xfrm>
          <a:off x="0" y="0"/>
          <a:ext cx="0" cy="0"/>
          <a:chOff x="0" y="0"/>
          <a:chExt cx="0" cy="0"/>
        </a:xfrm>
      </p:grpSpPr>
      <p:sp>
        <p:nvSpPr>
          <p:cNvPr id="589" name="Google Shape;589;p4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590" name="Google Shape;590;p4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91" name="Google Shape;591;p4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10" id="592" name="Google Shape;592;p49"/>
          <p:cNvPicPr preferRelativeResize="0"/>
          <p:nvPr/>
        </p:nvPicPr>
        <p:blipFill rotWithShape="1">
          <a:blip r:embed="rId3">
            <a:alphaModFix/>
          </a:blip>
          <a:srcRect b="0" l="0" r="0" t="0"/>
          <a:stretch/>
        </p:blipFill>
        <p:spPr>
          <a:xfrm>
            <a:off x="304800" y="666750"/>
            <a:ext cx="8562975" cy="5762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sp>
        <p:nvSpPr>
          <p:cNvPr id="597" name="Google Shape;597;p5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598" name="Google Shape;598;p5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599" name="Google Shape;599;p5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11" id="600" name="Google Shape;600;p50"/>
          <p:cNvPicPr preferRelativeResize="0"/>
          <p:nvPr/>
        </p:nvPicPr>
        <p:blipFill rotWithShape="1">
          <a:blip r:embed="rId3">
            <a:alphaModFix/>
          </a:blip>
          <a:srcRect b="0" l="0" r="0" t="0"/>
          <a:stretch/>
        </p:blipFill>
        <p:spPr>
          <a:xfrm>
            <a:off x="1524000" y="800100"/>
            <a:ext cx="6343650" cy="5286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5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606" name="Google Shape;606;p5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607" name="Google Shape;607;p5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12" id="608" name="Google Shape;608;p51"/>
          <p:cNvPicPr preferRelativeResize="0"/>
          <p:nvPr/>
        </p:nvPicPr>
        <p:blipFill rotWithShape="1">
          <a:blip r:embed="rId3">
            <a:alphaModFix/>
          </a:blip>
          <a:srcRect b="0" l="0" r="0" t="0"/>
          <a:stretch/>
        </p:blipFill>
        <p:spPr>
          <a:xfrm>
            <a:off x="914400" y="875116"/>
            <a:ext cx="7419975" cy="540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2" name="Shape 612"/>
        <p:cNvGrpSpPr/>
        <p:nvPr/>
      </p:nvGrpSpPr>
      <p:grpSpPr>
        <a:xfrm>
          <a:off x="0" y="0"/>
          <a:ext cx="0" cy="0"/>
          <a:chOff x="0" y="0"/>
          <a:chExt cx="0" cy="0"/>
        </a:xfrm>
      </p:grpSpPr>
      <p:sp>
        <p:nvSpPr>
          <p:cNvPr id="613" name="Google Shape;613;p52"/>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t/>
            </a:r>
            <a:endParaRPr/>
          </a:p>
        </p:txBody>
      </p:sp>
      <p:sp>
        <p:nvSpPr>
          <p:cNvPr id="614" name="Google Shape;614;p5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615" name="Google Shape;615;p5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p:txBody>
      </p:sp>
      <p:pic>
        <p:nvPicPr>
          <p:cNvPr descr="13" id="616" name="Google Shape;616;p52"/>
          <p:cNvPicPr preferRelativeResize="0"/>
          <p:nvPr/>
        </p:nvPicPr>
        <p:blipFill rotWithShape="1">
          <a:blip r:embed="rId3">
            <a:alphaModFix/>
          </a:blip>
          <a:srcRect b="5595" l="0" r="0" t="0"/>
          <a:stretch/>
        </p:blipFill>
        <p:spPr>
          <a:xfrm>
            <a:off x="762000" y="716385"/>
            <a:ext cx="7767637" cy="530341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Transposition Ciphers</a:t>
            </a:r>
            <a:endParaRPr>
              <a:solidFill>
                <a:srgbClr val="FF0000"/>
              </a:solidFill>
            </a:endParaRPr>
          </a:p>
        </p:txBody>
      </p:sp>
      <p:sp>
        <p:nvSpPr>
          <p:cNvPr id="622" name="Google Shape;622;p5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623" name="Google Shape;623;p5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b="1" lang="en-US"/>
              <a:t>Transposition </a:t>
            </a:r>
            <a:r>
              <a:rPr lang="en-US"/>
              <a:t> or </a:t>
            </a:r>
            <a:r>
              <a:rPr b="1" lang="en-US"/>
              <a:t>permutation</a:t>
            </a:r>
            <a:r>
              <a:rPr lang="en-US"/>
              <a:t> ciphers </a:t>
            </a:r>
            <a:endParaRPr/>
          </a:p>
          <a:p>
            <a:pPr indent="-274320" lvl="0" marL="274320" rtl="0" algn="l">
              <a:lnSpc>
                <a:spcPct val="100000"/>
              </a:lnSpc>
              <a:spcBef>
                <a:spcPts val="580"/>
              </a:spcBef>
              <a:spcAft>
                <a:spcPts val="0"/>
              </a:spcAft>
              <a:buSzPts val="2210"/>
              <a:buChar char="⚫"/>
            </a:pPr>
            <a:r>
              <a:rPr lang="en-US"/>
              <a:t>These  hide the message by rearranging the letter order without altering the actual letters used.</a:t>
            </a:r>
            <a:endParaRPr/>
          </a:p>
          <a:p>
            <a:pPr indent="-274320" lvl="0" marL="274320" rtl="0" algn="l">
              <a:lnSpc>
                <a:spcPct val="100000"/>
              </a:lnSpc>
              <a:spcBef>
                <a:spcPts val="580"/>
              </a:spcBef>
              <a:spcAft>
                <a:spcPts val="0"/>
              </a:spcAft>
              <a:buSzPts val="2210"/>
              <a:buChar char="⚫"/>
            </a:pPr>
            <a:r>
              <a:rPr lang="en-US"/>
              <a:t>Can recognise these since have the same frequency distribution as the original text </a:t>
            </a:r>
            <a:endParaRPr/>
          </a:p>
          <a:p>
            <a:pPr indent="-133985" lvl="0" marL="274320" rtl="0" algn="l">
              <a:lnSpc>
                <a:spcPct val="100000"/>
              </a:lnSpc>
              <a:spcBef>
                <a:spcPts val="580"/>
              </a:spcBef>
              <a:spcAft>
                <a:spcPts val="0"/>
              </a:spcAft>
              <a:buSzPts val="221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4"/>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Rail Fence cipher</a:t>
            </a:r>
            <a:endParaRPr>
              <a:solidFill>
                <a:srgbClr val="FF0000"/>
              </a:solidFill>
            </a:endParaRPr>
          </a:p>
        </p:txBody>
      </p:sp>
      <p:sp>
        <p:nvSpPr>
          <p:cNvPr id="629" name="Google Shape;629;p5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630" name="Google Shape;630;p5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2720"/>
              <a:buChar char="⚫"/>
            </a:pPr>
            <a:r>
              <a:rPr lang="en-US" sz="3200"/>
              <a:t>Write  message letters out diagonally over a number of rows </a:t>
            </a:r>
            <a:endParaRPr/>
          </a:p>
          <a:p>
            <a:pPr indent="-274320" lvl="0" marL="274320" rtl="0" algn="l">
              <a:lnSpc>
                <a:spcPct val="90000"/>
              </a:lnSpc>
              <a:spcBef>
                <a:spcPts val="580"/>
              </a:spcBef>
              <a:spcAft>
                <a:spcPts val="0"/>
              </a:spcAft>
              <a:buSzPts val="2720"/>
              <a:buChar char="⚫"/>
            </a:pPr>
            <a:r>
              <a:rPr lang="en-US" sz="3200"/>
              <a:t>then read off cipher row by row</a:t>
            </a:r>
            <a:endParaRPr/>
          </a:p>
          <a:p>
            <a:pPr indent="-274320" lvl="0" marL="274320" rtl="0" algn="l">
              <a:lnSpc>
                <a:spcPct val="90000"/>
              </a:lnSpc>
              <a:spcBef>
                <a:spcPts val="580"/>
              </a:spcBef>
              <a:spcAft>
                <a:spcPts val="0"/>
              </a:spcAft>
              <a:buSzPts val="2720"/>
              <a:buChar char="⚫"/>
            </a:pPr>
            <a:r>
              <a:rPr lang="en-US" sz="3200"/>
              <a:t>eg. write message out as: “Meet me at the park” </a:t>
            </a:r>
            <a:endParaRPr sz="3200"/>
          </a:p>
          <a:p>
            <a:pPr indent="-101600" lvl="0" marL="274320" rtl="0" algn="l">
              <a:lnSpc>
                <a:spcPct val="90000"/>
              </a:lnSpc>
              <a:spcBef>
                <a:spcPts val="580"/>
              </a:spcBef>
              <a:spcAft>
                <a:spcPts val="0"/>
              </a:spcAft>
              <a:buSzPts val="2720"/>
              <a:buNone/>
            </a:pPr>
            <a:r>
              <a:t/>
            </a:r>
            <a:endParaRPr sz="3200">
              <a:solidFill>
                <a:srgbClr val="FF0000"/>
              </a:solidFill>
            </a:endParaRPr>
          </a:p>
          <a:p>
            <a:pPr indent="-133985" lvl="0" marL="274320" rtl="0" algn="l">
              <a:lnSpc>
                <a:spcPct val="100000"/>
              </a:lnSpc>
              <a:spcBef>
                <a:spcPts val="580"/>
              </a:spcBef>
              <a:spcAft>
                <a:spcPts val="0"/>
              </a:spcAft>
              <a:buSzPts val="2210"/>
              <a:buNone/>
            </a:pPr>
            <a:r>
              <a:t/>
            </a:r>
            <a:endParaRPr/>
          </a:p>
        </p:txBody>
      </p:sp>
      <p:pic>
        <p:nvPicPr>
          <p:cNvPr id="631" name="Google Shape;631;p54"/>
          <p:cNvPicPr preferRelativeResize="0"/>
          <p:nvPr/>
        </p:nvPicPr>
        <p:blipFill rotWithShape="1">
          <a:blip r:embed="rId3">
            <a:alphaModFix/>
          </a:blip>
          <a:srcRect b="0" l="0" r="0" t="0"/>
          <a:stretch/>
        </p:blipFill>
        <p:spPr>
          <a:xfrm>
            <a:off x="635349" y="3766622"/>
            <a:ext cx="7916862" cy="773112"/>
          </a:xfrm>
          <a:prstGeom prst="rect">
            <a:avLst/>
          </a:prstGeom>
          <a:noFill/>
          <a:ln>
            <a:noFill/>
          </a:ln>
        </p:spPr>
      </p:pic>
      <p:sp>
        <p:nvSpPr>
          <p:cNvPr id="632" name="Google Shape;632;p54"/>
          <p:cNvSpPr/>
          <p:nvPr/>
        </p:nvSpPr>
        <p:spPr>
          <a:xfrm>
            <a:off x="1035488" y="5002490"/>
            <a:ext cx="5311903"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Verdana"/>
                <a:ea typeface="Verdana"/>
                <a:cs typeface="Verdana"/>
                <a:sym typeface="Verdana"/>
              </a:rPr>
              <a:t>ciphertext “</a:t>
            </a:r>
            <a:r>
              <a:rPr b="0" i="0" lang="en-US" sz="2400" u="none" cap="none" strike="noStrike">
                <a:solidFill>
                  <a:srgbClr val="FF0000"/>
                </a:solidFill>
                <a:latin typeface="Verdana"/>
                <a:ea typeface="Verdana"/>
                <a:cs typeface="Verdana"/>
                <a:sym typeface="Verdana"/>
              </a:rPr>
              <a:t>MEMATEAKETETHPR</a:t>
            </a:r>
            <a:r>
              <a:rPr b="0" i="0" lang="en-US" sz="2400" u="none" cap="none" strike="noStrike">
                <a:solidFill>
                  <a:schemeClr val="dk1"/>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lang="en-US">
                <a:solidFill>
                  <a:srgbClr val="FF0000"/>
                </a:solidFill>
              </a:rPr>
              <a:t>Columnar transposition(without key) </a:t>
            </a:r>
            <a:endParaRPr/>
          </a:p>
        </p:txBody>
      </p:sp>
      <p:sp>
        <p:nvSpPr>
          <p:cNvPr id="638" name="Google Shape;638;p5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639" name="Google Shape;639;p55"/>
          <p:cNvSpPr txBox="1"/>
          <p:nvPr>
            <p:ph idx="1" type="body"/>
          </p:nvPr>
        </p:nvSpPr>
        <p:spPr>
          <a:xfrm>
            <a:off x="914400" y="1447800"/>
            <a:ext cx="7772400" cy="48006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lang="en-US"/>
              <a:t>Arrangement of plaintext into columns.</a:t>
            </a:r>
            <a:endParaRPr/>
          </a:p>
          <a:p>
            <a:pPr indent="-274320" lvl="0" marL="274320" rtl="0" algn="l">
              <a:lnSpc>
                <a:spcPct val="100000"/>
              </a:lnSpc>
              <a:spcBef>
                <a:spcPts val="580"/>
              </a:spcBef>
              <a:spcAft>
                <a:spcPts val="0"/>
              </a:spcAft>
              <a:buSzPts val="2210"/>
              <a:buChar char="⚫"/>
            </a:pPr>
            <a:r>
              <a:rPr lang="en-US"/>
              <a:t>Example: </a:t>
            </a:r>
            <a:r>
              <a:rPr lang="en-US">
                <a:solidFill>
                  <a:srgbClr val="FF0000"/>
                </a:solidFill>
              </a:rPr>
              <a:t>four</a:t>
            </a:r>
            <a:r>
              <a:rPr lang="en-US"/>
              <a:t> columns. Plaintext is written row by row, in a table of four columns.</a:t>
            </a:r>
            <a:endParaRPr/>
          </a:p>
          <a:p>
            <a:pPr indent="-274320" lvl="0" marL="274320" rtl="0" algn="l">
              <a:lnSpc>
                <a:spcPct val="100000"/>
              </a:lnSpc>
              <a:spcBef>
                <a:spcPts val="580"/>
              </a:spcBef>
              <a:spcAft>
                <a:spcPts val="0"/>
              </a:spcAft>
              <a:buSzPts val="2210"/>
              <a:buChar char="⚫"/>
            </a:pPr>
            <a:r>
              <a:rPr lang="en-US"/>
              <a:t>Plain text: </a:t>
            </a:r>
            <a:r>
              <a:rPr b="1" lang="en-US">
                <a:solidFill>
                  <a:srgbClr val="FF0000"/>
                </a:solidFill>
              </a:rPr>
              <a:t>meet me at the park</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274320" lvl="0" marL="274320" rtl="0" algn="l">
              <a:lnSpc>
                <a:spcPct val="100000"/>
              </a:lnSpc>
              <a:spcBef>
                <a:spcPts val="580"/>
              </a:spcBef>
              <a:spcAft>
                <a:spcPts val="0"/>
              </a:spcAft>
              <a:buSzPts val="2210"/>
              <a:buChar char="⚫"/>
            </a:pPr>
            <a:r>
              <a:rPr lang="en-US"/>
              <a:t>Cipher text:  </a:t>
            </a:r>
            <a:r>
              <a:rPr lang="en-US" sz="2800">
                <a:solidFill>
                  <a:srgbClr val="FF0000"/>
                </a:solidFill>
              </a:rPr>
              <a:t>“MMTAEEHREAEKTTP”.</a:t>
            </a:r>
            <a:endParaRPr/>
          </a:p>
          <a:p>
            <a:pPr indent="-133985" lvl="0" marL="274320" rtl="0" algn="l">
              <a:lnSpc>
                <a:spcPct val="100000"/>
              </a:lnSpc>
              <a:spcBef>
                <a:spcPts val="580"/>
              </a:spcBef>
              <a:spcAft>
                <a:spcPts val="0"/>
              </a:spcAft>
              <a:buSzPts val="2210"/>
              <a:buNone/>
            </a:pPr>
            <a:r>
              <a:t/>
            </a:r>
            <a:endParaRPr>
              <a:solidFill>
                <a:schemeClr val="accent2"/>
              </a:solidFill>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p:txBody>
      </p:sp>
      <p:pic>
        <p:nvPicPr>
          <p:cNvPr id="640" name="Google Shape;640;p55"/>
          <p:cNvPicPr preferRelativeResize="0"/>
          <p:nvPr/>
        </p:nvPicPr>
        <p:blipFill rotWithShape="1">
          <a:blip r:embed="rId3">
            <a:alphaModFix/>
          </a:blip>
          <a:srcRect b="0" l="0" r="0" t="0"/>
          <a:stretch/>
        </p:blipFill>
        <p:spPr>
          <a:xfrm>
            <a:off x="2143457" y="3255205"/>
            <a:ext cx="2787650" cy="2371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6"/>
          <p:cNvSpPr txBox="1"/>
          <p:nvPr/>
        </p:nvSpPr>
        <p:spPr>
          <a:xfrm>
            <a:off x="0" y="6400800"/>
            <a:ext cx="1905000" cy="4572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50" name="Google Shape;650;p56"/>
          <p:cNvSpPr txBox="1"/>
          <p:nvPr/>
        </p:nvSpPr>
        <p:spPr>
          <a:xfrm>
            <a:off x="1524000" y="328647"/>
            <a:ext cx="5071686" cy="586957"/>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0000"/>
              </a:buClr>
              <a:buSzPts val="3200"/>
              <a:buFont typeface="Times New Roman"/>
              <a:buNone/>
            </a:pPr>
            <a:r>
              <a:rPr b="1" i="1" lang="en-US" sz="3200" u="none" cap="none" strike="noStrike">
                <a:solidFill>
                  <a:srgbClr val="FF0000"/>
                </a:solidFill>
                <a:latin typeface="Times New Roman"/>
                <a:ea typeface="Times New Roman"/>
                <a:cs typeface="Times New Roman"/>
                <a:sym typeface="Times New Roman"/>
              </a:rPr>
              <a:t>Keyed Transposition Ciphers</a:t>
            </a:r>
            <a:endParaRPr b="0" i="0" sz="1400" u="none" cap="none" strike="noStrike">
              <a:solidFill>
                <a:srgbClr val="000000"/>
              </a:solidFill>
              <a:latin typeface="Arial"/>
              <a:ea typeface="Arial"/>
              <a:cs typeface="Arial"/>
              <a:sym typeface="Arial"/>
            </a:endParaRPr>
          </a:p>
        </p:txBody>
      </p:sp>
      <p:sp>
        <p:nvSpPr>
          <p:cNvPr id="651" name="Google Shape;651;p56"/>
          <p:cNvSpPr/>
          <p:nvPr/>
        </p:nvSpPr>
        <p:spPr>
          <a:xfrm>
            <a:off x="152400" y="1066800"/>
            <a:ext cx="8839200" cy="3079750"/>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1800"/>
              <a:buFont typeface="Verdana"/>
              <a:buNone/>
            </a:pPr>
            <a:r>
              <a:rPr b="0" i="0" lang="en-US" sz="1800" u="none" cap="none" strike="noStrike">
                <a:solidFill>
                  <a:srgbClr val="000000"/>
                </a:solidFill>
                <a:latin typeface="Verdana"/>
                <a:ea typeface="Verdana"/>
                <a:cs typeface="Verdana"/>
                <a:sym typeface="Verdana"/>
              </a:rPr>
              <a:t>The keyless ciphers permute the characters by using writing plaintext in one way and reading it in another way The permutation is done on the whole plaintext to create the whole ciphertext. Another method is to divide the plaintext into groups of predetermined size, called blocks, and then use a key to permute the characters in each block separately.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7"/>
          <p:cNvSpPr txBox="1"/>
          <p:nvPr/>
        </p:nvSpPr>
        <p:spPr>
          <a:xfrm>
            <a:off x="0" y="6400800"/>
            <a:ext cx="1905000" cy="4572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61" name="Google Shape;661;p57"/>
          <p:cNvSpPr/>
          <p:nvPr/>
        </p:nvSpPr>
        <p:spPr>
          <a:xfrm>
            <a:off x="152400" y="1187450"/>
            <a:ext cx="8839200" cy="460375"/>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Verdana"/>
              <a:buNone/>
            </a:pPr>
            <a:r>
              <a:rPr b="0" i="0" lang="en-US" sz="2400" u="none" cap="none" strike="noStrike">
                <a:solidFill>
                  <a:srgbClr val="000000"/>
                </a:solidFill>
                <a:latin typeface="Verdana"/>
                <a:ea typeface="Verdana"/>
                <a:cs typeface="Verdana"/>
                <a:sym typeface="Verdana"/>
              </a:rPr>
              <a:t>Alice needs to send the message “Enemy attacks tonight” to Bob..</a:t>
            </a:r>
            <a:endParaRPr b="0" i="0" sz="1400" u="none" cap="none" strike="noStrike">
              <a:solidFill>
                <a:srgbClr val="000000"/>
              </a:solidFill>
              <a:latin typeface="Arial"/>
              <a:ea typeface="Arial"/>
              <a:cs typeface="Arial"/>
              <a:sym typeface="Arial"/>
            </a:endParaRPr>
          </a:p>
        </p:txBody>
      </p:sp>
      <p:sp>
        <p:nvSpPr>
          <p:cNvPr id="662" name="Google Shape;662;p57"/>
          <p:cNvSpPr/>
          <p:nvPr/>
        </p:nvSpPr>
        <p:spPr>
          <a:xfrm>
            <a:off x="152400" y="2284413"/>
            <a:ext cx="8839200" cy="825500"/>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Verdana"/>
              <a:buNone/>
            </a:pPr>
            <a:r>
              <a:rPr b="0" i="0" lang="en-US" sz="2400" u="none" cap="none" strike="noStrike">
                <a:solidFill>
                  <a:srgbClr val="000000"/>
                </a:solidFill>
                <a:latin typeface="Verdana"/>
                <a:ea typeface="Verdana"/>
                <a:cs typeface="Verdana"/>
                <a:sym typeface="Verdana"/>
              </a:rPr>
              <a:t>The key used for encryption and decryption is a permutation key, which shows how the character are permuted. </a:t>
            </a:r>
            <a:endParaRPr b="0" i="0" sz="1400" u="none" cap="none" strike="noStrike">
              <a:solidFill>
                <a:srgbClr val="000000"/>
              </a:solidFill>
              <a:latin typeface="Arial"/>
              <a:ea typeface="Arial"/>
              <a:cs typeface="Arial"/>
              <a:sym typeface="Arial"/>
            </a:endParaRPr>
          </a:p>
        </p:txBody>
      </p:sp>
      <p:pic>
        <p:nvPicPr>
          <p:cNvPr id="663" name="Google Shape;663;p57"/>
          <p:cNvPicPr preferRelativeResize="0"/>
          <p:nvPr/>
        </p:nvPicPr>
        <p:blipFill rotWithShape="1">
          <a:blip r:embed="rId3">
            <a:alphaModFix/>
          </a:blip>
          <a:srcRect b="0" l="0" r="0" t="0"/>
          <a:stretch/>
        </p:blipFill>
        <p:spPr>
          <a:xfrm>
            <a:off x="533400" y="1752600"/>
            <a:ext cx="8153400" cy="258763"/>
          </a:xfrm>
          <a:prstGeom prst="rect">
            <a:avLst/>
          </a:prstGeom>
          <a:noFill/>
          <a:ln>
            <a:noFill/>
          </a:ln>
        </p:spPr>
      </p:pic>
      <p:pic>
        <p:nvPicPr>
          <p:cNvPr id="664" name="Google Shape;664;p57"/>
          <p:cNvPicPr preferRelativeResize="0"/>
          <p:nvPr/>
        </p:nvPicPr>
        <p:blipFill rotWithShape="1">
          <a:blip r:embed="rId4">
            <a:alphaModFix/>
          </a:blip>
          <a:srcRect b="0" l="0" r="0" t="0"/>
          <a:stretch/>
        </p:blipFill>
        <p:spPr>
          <a:xfrm>
            <a:off x="1066800" y="3343275"/>
            <a:ext cx="6370638" cy="1228725"/>
          </a:xfrm>
          <a:prstGeom prst="rect">
            <a:avLst/>
          </a:prstGeom>
          <a:noFill/>
          <a:ln>
            <a:noFill/>
          </a:ln>
        </p:spPr>
      </p:pic>
      <p:sp>
        <p:nvSpPr>
          <p:cNvPr id="665" name="Google Shape;665;p57"/>
          <p:cNvSpPr/>
          <p:nvPr/>
        </p:nvSpPr>
        <p:spPr>
          <a:xfrm>
            <a:off x="152400" y="4694238"/>
            <a:ext cx="8839200" cy="460375"/>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Verdana"/>
              <a:buNone/>
            </a:pPr>
            <a:r>
              <a:rPr b="0" i="0" lang="en-US" sz="2400" u="none" cap="none" strike="noStrike">
                <a:solidFill>
                  <a:srgbClr val="000000"/>
                </a:solidFill>
                <a:latin typeface="Verdana"/>
                <a:ea typeface="Verdana"/>
                <a:cs typeface="Verdana"/>
                <a:sym typeface="Verdana"/>
              </a:rPr>
              <a:t>The permutation yields</a:t>
            </a:r>
            <a:endParaRPr b="0" i="0" sz="1400" u="none" cap="none" strike="noStrike">
              <a:solidFill>
                <a:srgbClr val="000000"/>
              </a:solidFill>
              <a:latin typeface="Arial"/>
              <a:ea typeface="Arial"/>
              <a:cs typeface="Arial"/>
              <a:sym typeface="Arial"/>
            </a:endParaRPr>
          </a:p>
        </p:txBody>
      </p:sp>
      <p:pic>
        <p:nvPicPr>
          <p:cNvPr id="666" name="Google Shape;666;p57"/>
          <p:cNvPicPr preferRelativeResize="0"/>
          <p:nvPr/>
        </p:nvPicPr>
        <p:blipFill rotWithShape="1">
          <a:blip r:embed="rId5">
            <a:alphaModFix/>
          </a:blip>
          <a:srcRect b="0" l="0" r="0" t="0"/>
          <a:stretch/>
        </p:blipFill>
        <p:spPr>
          <a:xfrm>
            <a:off x="304800" y="5410200"/>
            <a:ext cx="8208963" cy="257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8"/>
          <p:cNvSpPr txBox="1"/>
          <p:nvPr/>
        </p:nvSpPr>
        <p:spPr>
          <a:xfrm>
            <a:off x="0" y="6400800"/>
            <a:ext cx="1905000" cy="4572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76" name="Google Shape;676;p58"/>
          <p:cNvSpPr/>
          <p:nvPr/>
        </p:nvSpPr>
        <p:spPr>
          <a:xfrm>
            <a:off x="366713" y="107950"/>
            <a:ext cx="438150" cy="474663"/>
          </a:xfrm>
          <a:prstGeom prst="rect">
            <a:avLst/>
          </a:prstGeom>
          <a:solidFill>
            <a:srgbClr val="FFCF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77" name="Google Shape;677;p58"/>
          <p:cNvSpPr/>
          <p:nvPr/>
        </p:nvSpPr>
        <p:spPr>
          <a:xfrm>
            <a:off x="749300" y="107950"/>
            <a:ext cx="328613" cy="474663"/>
          </a:xfrm>
          <a:prstGeom prst="rect">
            <a:avLst/>
          </a:prstGeom>
          <a:gradFill>
            <a:gsLst>
              <a:gs pos="0">
                <a:srgbClr val="FFCF01"/>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78" name="Google Shape;678;p58"/>
          <p:cNvSpPr/>
          <p:nvPr/>
        </p:nvSpPr>
        <p:spPr>
          <a:xfrm>
            <a:off x="490538" y="530225"/>
            <a:ext cx="422275" cy="474663"/>
          </a:xfrm>
          <a:prstGeom prst="rect">
            <a:avLst/>
          </a:prstGeom>
          <a:solidFill>
            <a:srgbClr val="3333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79" name="Google Shape;679;p58"/>
          <p:cNvSpPr/>
          <p:nvPr/>
        </p:nvSpPr>
        <p:spPr>
          <a:xfrm>
            <a:off x="860425" y="530225"/>
            <a:ext cx="368300" cy="474663"/>
          </a:xfrm>
          <a:prstGeom prst="rect">
            <a:avLst/>
          </a:prstGeom>
          <a:gradFill>
            <a:gsLst>
              <a:gs pos="0">
                <a:srgbClr val="3333CC"/>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80" name="Google Shape;680;p58"/>
          <p:cNvSpPr/>
          <p:nvPr/>
        </p:nvSpPr>
        <p:spPr>
          <a:xfrm>
            <a:off x="76200" y="457200"/>
            <a:ext cx="560388" cy="422275"/>
          </a:xfrm>
          <a:prstGeom prst="rect">
            <a:avLst/>
          </a:prstGeom>
          <a:gradFill>
            <a:gsLst>
              <a:gs pos="0">
                <a:srgbClr val="FFFFFF"/>
              </a:gs>
              <a:gs pos="100000">
                <a:srgbClr val="FF0000"/>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81" name="Google Shape;681;p58"/>
          <p:cNvSpPr/>
          <p:nvPr/>
        </p:nvSpPr>
        <p:spPr>
          <a:xfrm>
            <a:off x="711200" y="0"/>
            <a:ext cx="31750" cy="1052513"/>
          </a:xfrm>
          <a:prstGeom prst="rect">
            <a:avLst/>
          </a:prstGeom>
          <a:solidFill>
            <a:srgbClr val="1C1C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82" name="Google Shape;682;p58"/>
          <p:cNvSpPr/>
          <p:nvPr/>
        </p:nvSpPr>
        <p:spPr>
          <a:xfrm>
            <a:off x="442913" y="533400"/>
            <a:ext cx="8226425" cy="31750"/>
          </a:xfrm>
          <a:prstGeom prst="rect">
            <a:avLst/>
          </a:prstGeom>
          <a:gradFill>
            <a:gsLst>
              <a:gs pos="0">
                <a:srgbClr val="1C1C1C"/>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683" name="Google Shape;683;p58"/>
          <p:cNvSpPr txBox="1"/>
          <p:nvPr/>
        </p:nvSpPr>
        <p:spPr>
          <a:xfrm>
            <a:off x="1143000" y="0"/>
            <a:ext cx="6140450" cy="58102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0000"/>
              </a:buClr>
              <a:buSzPts val="3200"/>
              <a:buFont typeface="Times New Roman"/>
              <a:buNone/>
            </a:pPr>
            <a:r>
              <a:rPr b="1" i="1" lang="en-US" sz="3200" u="none" cap="none" strike="noStrike">
                <a:solidFill>
                  <a:srgbClr val="FF0000"/>
                </a:solidFill>
                <a:latin typeface="Times New Roman"/>
                <a:ea typeface="Times New Roman"/>
                <a:cs typeface="Times New Roman"/>
                <a:sym typeface="Times New Roman"/>
              </a:rPr>
              <a:t>3.3.3    Combining Two Approaches</a:t>
            </a:r>
            <a:endParaRPr b="0" i="0" sz="1400" u="none" cap="none" strike="noStrike">
              <a:solidFill>
                <a:srgbClr val="000000"/>
              </a:solidFill>
              <a:latin typeface="Arial"/>
              <a:ea typeface="Arial"/>
              <a:cs typeface="Arial"/>
              <a:sym typeface="Arial"/>
            </a:endParaRPr>
          </a:p>
        </p:txBody>
      </p:sp>
      <p:sp>
        <p:nvSpPr>
          <p:cNvPr id="684" name="Google Shape;684;p58"/>
          <p:cNvSpPr txBox="1"/>
          <p:nvPr/>
        </p:nvSpPr>
        <p:spPr>
          <a:xfrm>
            <a:off x="417513" y="1066800"/>
            <a:ext cx="1857375" cy="460375"/>
          </a:xfrm>
          <a:prstGeom prst="rect">
            <a:avLst/>
          </a:prstGeom>
          <a:solidFill>
            <a:srgbClr val="3333CC"/>
          </a:solid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FF"/>
              </a:buClr>
              <a:buSzPts val="2400"/>
              <a:buFont typeface="Times New Roman"/>
              <a:buNone/>
            </a:pPr>
            <a:r>
              <a:rPr b="1" i="0" lang="en-US" sz="2400" u="none" cap="none" strike="noStrike">
                <a:solidFill>
                  <a:srgbClr val="FFFFFF"/>
                </a:solidFill>
                <a:latin typeface="Times New Roman"/>
                <a:ea typeface="Times New Roman"/>
                <a:cs typeface="Times New Roman"/>
                <a:sym typeface="Times New Roman"/>
              </a:rPr>
              <a:t>Example 3.26</a:t>
            </a:r>
            <a:endParaRPr b="0" i="0" sz="1400" u="none" cap="none" strike="noStrike">
              <a:solidFill>
                <a:srgbClr val="000000"/>
              </a:solidFill>
              <a:latin typeface="Arial"/>
              <a:ea typeface="Arial"/>
              <a:cs typeface="Arial"/>
              <a:sym typeface="Arial"/>
            </a:endParaRPr>
          </a:p>
        </p:txBody>
      </p:sp>
      <p:pic>
        <p:nvPicPr>
          <p:cNvPr id="685" name="Google Shape;685;p58"/>
          <p:cNvPicPr preferRelativeResize="0"/>
          <p:nvPr/>
        </p:nvPicPr>
        <p:blipFill rotWithShape="1">
          <a:blip r:embed="rId3">
            <a:alphaModFix/>
          </a:blip>
          <a:srcRect b="0" l="0" r="0" t="0"/>
          <a:stretch/>
        </p:blipFill>
        <p:spPr>
          <a:xfrm>
            <a:off x="1295400" y="1828800"/>
            <a:ext cx="6937375" cy="4656138"/>
          </a:xfrm>
          <a:prstGeom prst="rect">
            <a:avLst/>
          </a:prstGeom>
          <a:noFill/>
          <a:ln>
            <a:noFill/>
          </a:ln>
        </p:spPr>
      </p:pic>
      <p:sp>
        <p:nvSpPr>
          <p:cNvPr id="686" name="Google Shape;686;p58"/>
          <p:cNvSpPr txBox="1"/>
          <p:nvPr/>
        </p:nvSpPr>
        <p:spPr>
          <a:xfrm>
            <a:off x="3449638" y="1295400"/>
            <a:ext cx="1697037" cy="4603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3.21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6"/>
          <p:cNvSpPr txBox="1"/>
          <p:nvPr>
            <p:ph type="title"/>
          </p:nvPr>
        </p:nvSpPr>
        <p:spPr>
          <a:xfrm>
            <a:off x="762000" y="519161"/>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lang="en-US">
                <a:solidFill>
                  <a:srgbClr val="FF0000"/>
                </a:solidFill>
              </a:rPr>
              <a:t>2. Known-Plaintext Attack</a:t>
            </a:r>
            <a:br>
              <a:rPr lang="en-US">
                <a:solidFill>
                  <a:srgbClr val="FF0000"/>
                </a:solidFill>
              </a:rPr>
            </a:br>
            <a:endParaRPr>
              <a:solidFill>
                <a:srgbClr val="FF0000"/>
              </a:solidFill>
            </a:endParaRPr>
          </a:p>
        </p:txBody>
      </p:sp>
      <p:sp>
        <p:nvSpPr>
          <p:cNvPr id="152" name="Google Shape;152;p6"/>
          <p:cNvSpPr txBox="1"/>
          <p:nvPr>
            <p:ph idx="1" type="body"/>
          </p:nvPr>
        </p:nvSpPr>
        <p:spPr>
          <a:xfrm>
            <a:off x="611465" y="4152900"/>
            <a:ext cx="77724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lang="en-US"/>
              <a:t> Attacker knows some previous plaintext/ciphertext.</a:t>
            </a:r>
            <a:endParaRPr/>
          </a:p>
          <a:p>
            <a:pPr indent="-274320" lvl="0" marL="274320" rtl="0" algn="l">
              <a:lnSpc>
                <a:spcPct val="100000"/>
              </a:lnSpc>
              <a:spcBef>
                <a:spcPts val="580"/>
              </a:spcBef>
              <a:spcAft>
                <a:spcPts val="0"/>
              </a:spcAft>
              <a:buSzPts val="2210"/>
              <a:buChar char="⚫"/>
            </a:pPr>
            <a:r>
              <a:rPr lang="en-US"/>
              <a:t>On that basis try to analyze new intercepted ciphertext.</a:t>
            </a:r>
            <a:endParaRPr/>
          </a:p>
        </p:txBody>
      </p:sp>
      <p:pic>
        <p:nvPicPr>
          <p:cNvPr id="153" name="Google Shape;153;p6"/>
          <p:cNvPicPr preferRelativeResize="0"/>
          <p:nvPr/>
        </p:nvPicPr>
        <p:blipFill rotWithShape="1">
          <a:blip r:embed="rId3">
            <a:alphaModFix/>
          </a:blip>
          <a:srcRect b="0" l="0" r="0" t="0"/>
          <a:stretch/>
        </p:blipFill>
        <p:spPr>
          <a:xfrm>
            <a:off x="789296" y="1646239"/>
            <a:ext cx="7092950" cy="2185988"/>
          </a:xfrm>
          <a:prstGeom prst="rect">
            <a:avLst/>
          </a:prstGeom>
          <a:noFill/>
          <a:ln>
            <a:noFill/>
          </a:ln>
        </p:spPr>
      </p:pic>
      <p:sp>
        <p:nvSpPr>
          <p:cNvPr id="154" name="Google Shape;154;p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9"/>
          <p:cNvSpPr txBox="1"/>
          <p:nvPr/>
        </p:nvSpPr>
        <p:spPr>
          <a:xfrm>
            <a:off x="0" y="6400800"/>
            <a:ext cx="1905000" cy="4572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96" name="Google Shape;696;p59"/>
          <p:cNvSpPr txBox="1"/>
          <p:nvPr/>
        </p:nvSpPr>
        <p:spPr>
          <a:xfrm>
            <a:off x="577850" y="3344863"/>
            <a:ext cx="7221538" cy="4603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3.22  </a:t>
            </a:r>
            <a:r>
              <a:rPr b="1" i="1" lang="en-US" sz="2000" u="none" cap="none" strike="noStrike">
                <a:solidFill>
                  <a:srgbClr val="000000"/>
                </a:solidFill>
                <a:latin typeface="Times New Roman"/>
                <a:ea typeface="Times New Roman"/>
                <a:cs typeface="Times New Roman"/>
                <a:sym typeface="Times New Roman"/>
              </a:rPr>
              <a:t>Encryption/decryption keys in transpositional ciphers</a:t>
            </a:r>
            <a:endParaRPr b="0" i="0" sz="1400" u="none" cap="none" strike="noStrike">
              <a:solidFill>
                <a:srgbClr val="000000"/>
              </a:solidFill>
              <a:latin typeface="Arial"/>
              <a:ea typeface="Arial"/>
              <a:cs typeface="Arial"/>
              <a:sym typeface="Arial"/>
            </a:endParaRPr>
          </a:p>
        </p:txBody>
      </p:sp>
      <p:pic>
        <p:nvPicPr>
          <p:cNvPr id="697" name="Google Shape;697;p59"/>
          <p:cNvPicPr preferRelativeResize="0"/>
          <p:nvPr/>
        </p:nvPicPr>
        <p:blipFill rotWithShape="1">
          <a:blip r:embed="rId3">
            <a:alphaModFix/>
          </a:blip>
          <a:srcRect b="0" l="0" r="0" t="0"/>
          <a:stretch/>
        </p:blipFill>
        <p:spPr>
          <a:xfrm>
            <a:off x="685800" y="4030663"/>
            <a:ext cx="7294563" cy="1303337"/>
          </a:xfrm>
          <a:prstGeom prst="rect">
            <a:avLst/>
          </a:prstGeom>
          <a:noFill/>
          <a:ln>
            <a:noFill/>
          </a:ln>
        </p:spPr>
      </p:pic>
      <p:sp>
        <p:nvSpPr>
          <p:cNvPr id="698" name="Google Shape;698;p59"/>
          <p:cNvSpPr txBox="1"/>
          <p:nvPr/>
        </p:nvSpPr>
        <p:spPr>
          <a:xfrm>
            <a:off x="1143000" y="533400"/>
            <a:ext cx="773113" cy="4603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Keys</a:t>
            </a:r>
            <a:endParaRPr b="0" i="0" sz="1400" u="none" cap="none" strike="noStrike">
              <a:solidFill>
                <a:srgbClr val="000000"/>
              </a:solidFill>
              <a:latin typeface="Arial"/>
              <a:ea typeface="Arial"/>
              <a:cs typeface="Arial"/>
              <a:sym typeface="Arial"/>
            </a:endParaRPr>
          </a:p>
        </p:txBody>
      </p:sp>
      <p:sp>
        <p:nvSpPr>
          <p:cNvPr id="699" name="Google Shape;699;p59"/>
          <p:cNvSpPr/>
          <p:nvPr/>
        </p:nvSpPr>
        <p:spPr>
          <a:xfrm>
            <a:off x="152400" y="950805"/>
            <a:ext cx="8839200" cy="1571842"/>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Verdana"/>
              <a:buNone/>
            </a:pPr>
            <a:r>
              <a:rPr b="0" i="0" lang="en-US" sz="2400" u="none" cap="none" strike="noStrike">
                <a:solidFill>
                  <a:srgbClr val="000000"/>
                </a:solidFill>
                <a:latin typeface="Verdana"/>
                <a:ea typeface="Verdana"/>
                <a:cs typeface="Verdana"/>
                <a:sym typeface="Verdana"/>
              </a:rPr>
              <a:t>In Example a single key was used in two directions for the column exchange: downward for encryption, upward for decryption. It is customary to create two keys.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0"/>
          <p:cNvSpPr txBox="1"/>
          <p:nvPr/>
        </p:nvSpPr>
        <p:spPr>
          <a:xfrm>
            <a:off x="0" y="6400800"/>
            <a:ext cx="1905000" cy="457200"/>
          </a:xfrm>
          <a:prstGeom prst="rect">
            <a:avLst/>
          </a:prstGeom>
          <a:noFill/>
          <a:ln>
            <a:noFill/>
          </a:ln>
        </p:spPr>
        <p:txBody>
          <a:bodyPr anchorCtr="0" anchor="b"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09" name="Google Shape;709;p60"/>
          <p:cNvSpPr txBox="1"/>
          <p:nvPr/>
        </p:nvSpPr>
        <p:spPr>
          <a:xfrm>
            <a:off x="1143000" y="533400"/>
            <a:ext cx="2071688" cy="4603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Using Matrices</a:t>
            </a:r>
            <a:endParaRPr b="0" i="0" sz="1400" u="none" cap="none" strike="noStrike">
              <a:solidFill>
                <a:srgbClr val="000000"/>
              </a:solidFill>
              <a:latin typeface="Arial"/>
              <a:ea typeface="Arial"/>
              <a:cs typeface="Arial"/>
              <a:sym typeface="Arial"/>
            </a:endParaRPr>
          </a:p>
        </p:txBody>
      </p:sp>
      <p:sp>
        <p:nvSpPr>
          <p:cNvPr id="710" name="Google Shape;710;p60"/>
          <p:cNvSpPr/>
          <p:nvPr/>
        </p:nvSpPr>
        <p:spPr>
          <a:xfrm>
            <a:off x="152400" y="1141413"/>
            <a:ext cx="8839200" cy="825500"/>
          </a:xfrm>
          <a:prstGeom prst="rect">
            <a:avLst/>
          </a:prstGeom>
          <a:noFill/>
          <a:ln>
            <a:noFill/>
          </a:ln>
        </p:spPr>
        <p:txBody>
          <a:bodyPr anchorCtr="0" anchor="ctr"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Verdana"/>
              <a:buNone/>
            </a:pPr>
            <a:r>
              <a:rPr b="0" i="0" lang="en-US" sz="2400" u="none" cap="none" strike="noStrike">
                <a:solidFill>
                  <a:srgbClr val="000000"/>
                </a:solidFill>
                <a:latin typeface="Verdana"/>
                <a:ea typeface="Verdana"/>
                <a:cs typeface="Verdana"/>
                <a:sym typeface="Verdana"/>
              </a:rPr>
              <a:t>We can use matrices to show the encryption/decryption process for a transposition cipher. </a:t>
            </a:r>
            <a:endParaRPr b="0" i="0" sz="1400" u="none" cap="none" strike="noStrike">
              <a:solidFill>
                <a:srgbClr val="000000"/>
              </a:solidFill>
              <a:latin typeface="Arial"/>
              <a:ea typeface="Arial"/>
              <a:cs typeface="Arial"/>
              <a:sym typeface="Arial"/>
            </a:endParaRPr>
          </a:p>
        </p:txBody>
      </p:sp>
      <p:sp>
        <p:nvSpPr>
          <p:cNvPr id="711" name="Google Shape;711;p60"/>
          <p:cNvSpPr txBox="1"/>
          <p:nvPr/>
        </p:nvSpPr>
        <p:spPr>
          <a:xfrm>
            <a:off x="381000" y="2895600"/>
            <a:ext cx="8280400" cy="46037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3333CC"/>
              </a:buClr>
              <a:buSzPts val="2400"/>
              <a:buFont typeface="Times New Roman"/>
              <a:buNone/>
            </a:pPr>
            <a:r>
              <a:rPr b="1" i="0" lang="en-US" sz="2400" u="none" cap="none" strike="noStrike">
                <a:solidFill>
                  <a:srgbClr val="3333CC"/>
                </a:solidFill>
                <a:latin typeface="Times New Roman"/>
                <a:ea typeface="Times New Roman"/>
                <a:cs typeface="Times New Roman"/>
                <a:sym typeface="Times New Roman"/>
              </a:rPr>
              <a:t>Figure 3.24  </a:t>
            </a:r>
            <a:r>
              <a:rPr b="1" i="1" lang="en-US" sz="2000" u="none" cap="none" strike="noStrike">
                <a:solidFill>
                  <a:srgbClr val="000000"/>
                </a:solidFill>
                <a:latin typeface="Times New Roman"/>
                <a:ea typeface="Times New Roman"/>
                <a:cs typeface="Times New Roman"/>
                <a:sym typeface="Times New Roman"/>
              </a:rPr>
              <a:t>Representation of the key as a matrix in the transposition cipher</a:t>
            </a:r>
            <a:endParaRPr b="0" i="0" sz="1400" u="none" cap="none" strike="noStrike">
              <a:solidFill>
                <a:srgbClr val="000000"/>
              </a:solidFill>
              <a:latin typeface="Arial"/>
              <a:ea typeface="Arial"/>
              <a:cs typeface="Arial"/>
              <a:sym typeface="Arial"/>
            </a:endParaRPr>
          </a:p>
        </p:txBody>
      </p:sp>
      <p:pic>
        <p:nvPicPr>
          <p:cNvPr id="712" name="Google Shape;712;p60"/>
          <p:cNvPicPr preferRelativeResize="0"/>
          <p:nvPr/>
        </p:nvPicPr>
        <p:blipFill rotWithShape="1">
          <a:blip r:embed="rId3">
            <a:alphaModFix/>
          </a:blip>
          <a:srcRect b="0" l="0" r="0" t="0"/>
          <a:stretch/>
        </p:blipFill>
        <p:spPr>
          <a:xfrm>
            <a:off x="798513" y="3514725"/>
            <a:ext cx="7659687" cy="2962275"/>
          </a:xfrm>
          <a:prstGeom prst="rect">
            <a:avLst/>
          </a:prstGeom>
          <a:noFill/>
          <a:ln>
            <a:noFill/>
          </a:ln>
        </p:spPr>
      </p:pic>
      <p:sp>
        <p:nvSpPr>
          <p:cNvPr id="713" name="Google Shape;713;p60"/>
          <p:cNvSpPr txBox="1"/>
          <p:nvPr/>
        </p:nvSpPr>
        <p:spPr>
          <a:xfrm>
            <a:off x="381000" y="2133600"/>
            <a:ext cx="1857375" cy="460375"/>
          </a:xfrm>
          <a:prstGeom prst="rect">
            <a:avLst/>
          </a:prstGeom>
          <a:solidFill>
            <a:srgbClr val="3333CC"/>
          </a:solid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FF"/>
              </a:buClr>
              <a:buSzPts val="2400"/>
              <a:buFont typeface="Times New Roman"/>
              <a:buNone/>
            </a:pPr>
            <a:r>
              <a:rPr b="1" i="0" lang="en-US" sz="2400" u="none" cap="none" strike="noStrike">
                <a:solidFill>
                  <a:srgbClr val="FFFFFF"/>
                </a:solidFill>
                <a:latin typeface="Times New Roman"/>
                <a:ea typeface="Times New Roman"/>
                <a:cs typeface="Times New Roman"/>
                <a:sym typeface="Times New Roman"/>
              </a:rPr>
              <a:t>Example 3.27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1"/>
          <p:cNvSpPr txBox="1"/>
          <p:nvPr>
            <p:ph type="title"/>
          </p:nvPr>
        </p:nvSpPr>
        <p:spPr>
          <a:xfrm>
            <a:off x="914400" y="-68262"/>
            <a:ext cx="7772400" cy="792162"/>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Libre Franklin"/>
              <a:buNone/>
            </a:pPr>
            <a:r>
              <a:rPr lang="en-US"/>
              <a:t>Columnar transposition(with key) </a:t>
            </a:r>
            <a:endParaRPr/>
          </a:p>
        </p:txBody>
      </p:sp>
      <p:sp>
        <p:nvSpPr>
          <p:cNvPr id="719" name="Google Shape;719;p6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720" name="Google Shape;720;p61"/>
          <p:cNvSpPr txBox="1"/>
          <p:nvPr>
            <p:ph idx="1" type="body"/>
          </p:nvPr>
        </p:nvSpPr>
        <p:spPr>
          <a:xfrm>
            <a:off x="491319" y="752333"/>
            <a:ext cx="8229600" cy="6324600"/>
          </a:xfrm>
          <a:prstGeom prst="rect">
            <a:avLst/>
          </a:prstGeom>
          <a:noFill/>
          <a:ln>
            <a:noFill/>
          </a:ln>
        </p:spPr>
        <p:txBody>
          <a:bodyPr anchorCtr="0" anchor="t" bIns="45700" lIns="91425" spcFirstLastPara="1" rIns="91425" wrap="square" tIns="45700">
            <a:noAutofit/>
          </a:bodyPr>
          <a:lstStyle/>
          <a:p>
            <a:pPr indent="-274320" lvl="0" marL="274320" rtl="0" algn="l">
              <a:lnSpc>
                <a:spcPct val="100000"/>
              </a:lnSpc>
              <a:spcBef>
                <a:spcPts val="0"/>
              </a:spcBef>
              <a:spcAft>
                <a:spcPts val="0"/>
              </a:spcAft>
              <a:buSzPts val="2040"/>
              <a:buChar char="⚫"/>
            </a:pPr>
            <a:r>
              <a:rPr lang="en-US" sz="2400"/>
              <a:t>write letters of message out in rows over a specified number of columns</a:t>
            </a:r>
            <a:endParaRPr/>
          </a:p>
          <a:p>
            <a:pPr indent="-274320" lvl="0" marL="274320" rtl="0" algn="l">
              <a:lnSpc>
                <a:spcPct val="100000"/>
              </a:lnSpc>
              <a:spcBef>
                <a:spcPts val="580"/>
              </a:spcBef>
              <a:spcAft>
                <a:spcPts val="0"/>
              </a:spcAft>
              <a:buSzPts val="2040"/>
              <a:buChar char="⚫"/>
            </a:pPr>
            <a:r>
              <a:rPr lang="en-US" sz="2400"/>
              <a:t>then reorder the columns according to some key before reading off the rows</a:t>
            </a:r>
            <a:endParaRPr/>
          </a:p>
          <a:p>
            <a:pPr indent="-274320" lvl="0" marL="274320" rtl="0" algn="l">
              <a:lnSpc>
                <a:spcPct val="100000"/>
              </a:lnSpc>
              <a:spcBef>
                <a:spcPts val="580"/>
              </a:spcBef>
              <a:spcAft>
                <a:spcPts val="0"/>
              </a:spcAft>
              <a:buSzPts val="2040"/>
              <a:buChar char="⚫"/>
            </a:pPr>
            <a:r>
              <a:rPr lang="en-US" sz="2400"/>
              <a:t>plain text: </a:t>
            </a:r>
            <a:r>
              <a:rPr b="1" lang="en-US" sz="2400">
                <a:solidFill>
                  <a:srgbClr val="FF0000"/>
                </a:solidFill>
              </a:rPr>
              <a:t>this is css third year class</a:t>
            </a:r>
            <a:endParaRPr/>
          </a:p>
          <a:p>
            <a:pPr indent="-274320" lvl="0" marL="274320" rtl="0" algn="l">
              <a:lnSpc>
                <a:spcPct val="160000"/>
              </a:lnSpc>
              <a:spcBef>
                <a:spcPts val="580"/>
              </a:spcBef>
              <a:spcAft>
                <a:spcPts val="0"/>
              </a:spcAft>
              <a:buSzPts val="1530"/>
              <a:buChar char="⚫"/>
            </a:pPr>
            <a:r>
              <a:rPr b="1" lang="en-US" sz="1800">
                <a:latin typeface="Courier"/>
                <a:ea typeface="Courier"/>
                <a:cs typeface="Courier"/>
                <a:sym typeface="Courier"/>
              </a:rPr>
              <a:t>Key:       </a:t>
            </a:r>
            <a:r>
              <a:rPr b="1" lang="en-US" sz="1800">
                <a:solidFill>
                  <a:srgbClr val="FF00FF"/>
                </a:solidFill>
                <a:latin typeface="Courier"/>
                <a:ea typeface="Courier"/>
                <a:cs typeface="Courier"/>
                <a:sym typeface="Courier"/>
              </a:rPr>
              <a:t>3   4    2   1    5</a:t>
            </a:r>
            <a:endParaRPr/>
          </a:p>
          <a:p>
            <a:pPr indent="-274320" lvl="0" marL="274320" rtl="0" algn="l">
              <a:lnSpc>
                <a:spcPct val="100000"/>
              </a:lnSpc>
              <a:spcBef>
                <a:spcPts val="580"/>
              </a:spcBef>
              <a:spcAft>
                <a:spcPts val="0"/>
              </a:spcAft>
              <a:buSzPts val="2040"/>
              <a:buNone/>
            </a:pPr>
            <a:r>
              <a:rPr b="1" lang="en-US" sz="2400">
                <a:solidFill>
                  <a:srgbClr val="0033CC"/>
                </a:solidFill>
              </a:rPr>
              <a:t>                  t   h   i     s    i</a:t>
            </a:r>
            <a:endParaRPr/>
          </a:p>
          <a:p>
            <a:pPr indent="-274320" lvl="0" marL="274320" rtl="0" algn="l">
              <a:lnSpc>
                <a:spcPct val="100000"/>
              </a:lnSpc>
              <a:spcBef>
                <a:spcPts val="580"/>
              </a:spcBef>
              <a:spcAft>
                <a:spcPts val="0"/>
              </a:spcAft>
              <a:buSzPts val="2040"/>
              <a:buNone/>
            </a:pPr>
            <a:r>
              <a:rPr b="1" lang="en-US" sz="2400">
                <a:solidFill>
                  <a:srgbClr val="0033CC"/>
                </a:solidFill>
              </a:rPr>
              <a:t>                  s   c   s    s     t</a:t>
            </a:r>
            <a:endParaRPr/>
          </a:p>
          <a:p>
            <a:pPr indent="-274320" lvl="0" marL="274320" rtl="0" algn="l">
              <a:lnSpc>
                <a:spcPct val="100000"/>
              </a:lnSpc>
              <a:spcBef>
                <a:spcPts val="580"/>
              </a:spcBef>
              <a:spcAft>
                <a:spcPts val="0"/>
              </a:spcAft>
              <a:buSzPts val="2040"/>
              <a:buNone/>
            </a:pPr>
            <a:r>
              <a:rPr b="1" lang="en-US" sz="2400">
                <a:solidFill>
                  <a:srgbClr val="0033CC"/>
                </a:solidFill>
              </a:rPr>
              <a:t>                  h  i    r   d    y </a:t>
            </a:r>
            <a:endParaRPr/>
          </a:p>
          <a:p>
            <a:pPr indent="-274320" lvl="0" marL="274320" rtl="0" algn="l">
              <a:lnSpc>
                <a:spcPct val="100000"/>
              </a:lnSpc>
              <a:spcBef>
                <a:spcPts val="580"/>
              </a:spcBef>
              <a:spcAft>
                <a:spcPts val="0"/>
              </a:spcAft>
              <a:buSzPts val="2040"/>
              <a:buNone/>
            </a:pPr>
            <a:r>
              <a:rPr b="1" lang="en-US" sz="2400">
                <a:solidFill>
                  <a:srgbClr val="0033CC"/>
                </a:solidFill>
              </a:rPr>
              <a:t>                  e  a    r    c</a:t>
            </a:r>
            <a:r>
              <a:rPr lang="en-US" sz="2400">
                <a:solidFill>
                  <a:srgbClr val="0033CC"/>
                </a:solidFill>
              </a:rPr>
              <a:t>   </a:t>
            </a:r>
            <a:r>
              <a:rPr b="1" lang="en-US" sz="2400">
                <a:solidFill>
                  <a:srgbClr val="0033CC"/>
                </a:solidFill>
              </a:rPr>
              <a:t>l</a:t>
            </a:r>
            <a:endParaRPr/>
          </a:p>
          <a:p>
            <a:pPr indent="-274320" lvl="0" marL="274320" rtl="0" algn="l">
              <a:lnSpc>
                <a:spcPct val="100000"/>
              </a:lnSpc>
              <a:spcBef>
                <a:spcPts val="580"/>
              </a:spcBef>
              <a:spcAft>
                <a:spcPts val="0"/>
              </a:spcAft>
              <a:buSzPts val="2040"/>
              <a:buNone/>
            </a:pPr>
            <a:r>
              <a:rPr b="1" lang="en-US" sz="2400">
                <a:solidFill>
                  <a:srgbClr val="0033CC"/>
                </a:solidFill>
              </a:rPr>
              <a:t>                  a   s    s    z   z </a:t>
            </a:r>
            <a:endParaRPr sz="2400">
              <a:solidFill>
                <a:srgbClr val="0033CC"/>
              </a:solidFill>
            </a:endParaRPr>
          </a:p>
          <a:p>
            <a:pPr indent="-228600" lvl="1" marL="548640" rtl="0" algn="l">
              <a:lnSpc>
                <a:spcPct val="80000"/>
              </a:lnSpc>
              <a:spcBef>
                <a:spcPts val="370"/>
              </a:spcBef>
              <a:spcAft>
                <a:spcPts val="0"/>
              </a:spcAft>
              <a:buSzPts val="1530"/>
              <a:buFont typeface="Noto Sans Symbols"/>
              <a:buNone/>
            </a:pPr>
            <a:r>
              <a:t/>
            </a:r>
            <a:endParaRPr sz="1800">
              <a:latin typeface="Courier"/>
              <a:ea typeface="Courier"/>
              <a:cs typeface="Courier"/>
              <a:sym typeface="Courier"/>
            </a:endParaRPr>
          </a:p>
          <a:p>
            <a:pPr indent="-228600" lvl="1" marL="548640" rtl="0" algn="l">
              <a:lnSpc>
                <a:spcPct val="80000"/>
              </a:lnSpc>
              <a:spcBef>
                <a:spcPts val="370"/>
              </a:spcBef>
              <a:spcAft>
                <a:spcPts val="0"/>
              </a:spcAft>
              <a:buSzPts val="1530"/>
              <a:buFont typeface="Noto Sans Symbols"/>
              <a:buNone/>
            </a:pPr>
            <a:r>
              <a:rPr lang="en-US" sz="1800">
                <a:latin typeface="Courier"/>
                <a:ea typeface="Courier"/>
                <a:cs typeface="Courier"/>
                <a:sym typeface="Courier"/>
              </a:rPr>
              <a:t>Ciphertext:</a:t>
            </a:r>
            <a:r>
              <a:rPr b="1" lang="en-US" sz="1800">
                <a:solidFill>
                  <a:schemeClr val="accent1"/>
                </a:solidFill>
                <a:latin typeface="Courier"/>
                <a:ea typeface="Courier"/>
                <a:cs typeface="Courier"/>
                <a:sym typeface="Courier"/>
              </a:rPr>
              <a:t> ISRRSSSDCZHCIASTSHEAITYLZ</a:t>
            </a:r>
            <a:endParaRPr/>
          </a:p>
          <a:p>
            <a:pPr indent="-228600" lvl="1" marL="548640" rtl="0" algn="l">
              <a:lnSpc>
                <a:spcPct val="80000"/>
              </a:lnSpc>
              <a:spcBef>
                <a:spcPts val="370"/>
              </a:spcBef>
              <a:spcAft>
                <a:spcPts val="0"/>
              </a:spcAft>
              <a:buSzPts val="1530"/>
              <a:buFont typeface="Noto Sans Symbols"/>
              <a:buNone/>
            </a:pPr>
            <a:r>
              <a:t/>
            </a:r>
            <a:endParaRPr sz="1800">
              <a:latin typeface="Courier"/>
              <a:ea typeface="Courier"/>
              <a:cs typeface="Courier"/>
              <a:sym typeface="Courier"/>
            </a:endParaRPr>
          </a:p>
          <a:p>
            <a:pPr indent="-228600" lvl="1" marL="548640" rtl="0" algn="l">
              <a:lnSpc>
                <a:spcPct val="80000"/>
              </a:lnSpc>
              <a:spcBef>
                <a:spcPts val="370"/>
              </a:spcBef>
              <a:spcAft>
                <a:spcPts val="0"/>
              </a:spcAft>
              <a:buSzPts val="1700"/>
              <a:buFont typeface="Noto Sans Symbols"/>
              <a:buNone/>
            </a:pPr>
            <a:r>
              <a:rPr lang="en-US" sz="2000"/>
              <a:t> </a:t>
            </a:r>
            <a:endParaRPr/>
          </a:p>
          <a:p>
            <a:pPr indent="-144780" lvl="0" marL="274320" rtl="0" algn="l">
              <a:lnSpc>
                <a:spcPct val="100000"/>
              </a:lnSpc>
              <a:spcBef>
                <a:spcPts val="580"/>
              </a:spcBef>
              <a:spcAft>
                <a:spcPts val="0"/>
              </a:spcAft>
              <a:buSzPts val="2040"/>
              <a:buNone/>
            </a:pPr>
            <a:r>
              <a:t/>
            </a:r>
            <a:endParaRPr sz="2400">
              <a:solidFill>
                <a:schemeClr val="accent2"/>
              </a:solidFill>
            </a:endParaRPr>
          </a:p>
          <a:p>
            <a:pPr indent="-144780" lvl="0" marL="274320" rtl="0" algn="l">
              <a:lnSpc>
                <a:spcPct val="100000"/>
              </a:lnSpc>
              <a:spcBef>
                <a:spcPts val="580"/>
              </a:spcBef>
              <a:spcAft>
                <a:spcPts val="0"/>
              </a:spcAft>
              <a:buSzPts val="2040"/>
              <a:buNone/>
            </a:pPr>
            <a:r>
              <a:t/>
            </a:r>
            <a:endParaRPr sz="2400"/>
          </a:p>
          <a:p>
            <a:pPr indent="-144780" lvl="0" marL="274320" rtl="0" algn="l">
              <a:lnSpc>
                <a:spcPct val="100000"/>
              </a:lnSpc>
              <a:spcBef>
                <a:spcPts val="580"/>
              </a:spcBef>
              <a:spcAft>
                <a:spcPts val="0"/>
              </a:spcAft>
              <a:buSzPts val="2040"/>
              <a:buNone/>
            </a:pPr>
            <a:r>
              <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2"/>
          <p:cNvSpPr txBox="1"/>
          <p:nvPr/>
        </p:nvSpPr>
        <p:spPr>
          <a:xfrm>
            <a:off x="1219200" y="128519"/>
            <a:ext cx="314701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1" lang="en-US" sz="3600" u="none" cap="none" strike="noStrike">
                <a:solidFill>
                  <a:srgbClr val="FF0000"/>
                </a:solidFill>
                <a:latin typeface="Times New Roman"/>
                <a:ea typeface="Times New Roman"/>
                <a:cs typeface="Times New Roman"/>
                <a:sym typeface="Times New Roman"/>
              </a:rPr>
              <a:t>Stream Ciphers</a:t>
            </a:r>
            <a:endParaRPr b="0" i="0" sz="1400" u="none" cap="none" strike="noStrike">
              <a:solidFill>
                <a:srgbClr val="000000"/>
              </a:solidFill>
              <a:latin typeface="Arial"/>
              <a:ea typeface="Arial"/>
              <a:cs typeface="Arial"/>
              <a:sym typeface="Arial"/>
            </a:endParaRPr>
          </a:p>
        </p:txBody>
      </p:sp>
      <p:sp>
        <p:nvSpPr>
          <p:cNvPr id="727" name="Google Shape;727;p62"/>
          <p:cNvSpPr/>
          <p:nvPr/>
        </p:nvSpPr>
        <p:spPr>
          <a:xfrm>
            <a:off x="278642" y="774850"/>
            <a:ext cx="8839200" cy="94615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Call the plaintext stream P, the ciphertext stream C, and the key stream K.</a:t>
            </a:r>
            <a:endParaRPr b="0" i="0" sz="1400" u="none" cap="none" strike="noStrike">
              <a:solidFill>
                <a:srgbClr val="000000"/>
              </a:solidFill>
              <a:latin typeface="Arial"/>
              <a:ea typeface="Arial"/>
              <a:cs typeface="Arial"/>
              <a:sym typeface="Arial"/>
            </a:endParaRPr>
          </a:p>
        </p:txBody>
      </p:sp>
      <p:pic>
        <p:nvPicPr>
          <p:cNvPr id="728" name="Google Shape;728;p62"/>
          <p:cNvPicPr preferRelativeResize="0"/>
          <p:nvPr/>
        </p:nvPicPr>
        <p:blipFill rotWithShape="1">
          <a:blip r:embed="rId3">
            <a:alphaModFix/>
          </a:blip>
          <a:srcRect b="0" l="0" r="0" t="0"/>
          <a:stretch/>
        </p:blipFill>
        <p:spPr>
          <a:xfrm>
            <a:off x="778465" y="1871612"/>
            <a:ext cx="7175500" cy="912812"/>
          </a:xfrm>
          <a:prstGeom prst="rect">
            <a:avLst/>
          </a:prstGeom>
          <a:noFill/>
          <a:ln>
            <a:noFill/>
          </a:ln>
        </p:spPr>
      </p:pic>
      <p:pic>
        <p:nvPicPr>
          <p:cNvPr id="729" name="Google Shape;729;p62"/>
          <p:cNvPicPr preferRelativeResize="0"/>
          <p:nvPr/>
        </p:nvPicPr>
        <p:blipFill rotWithShape="1">
          <a:blip r:embed="rId4">
            <a:alphaModFix/>
          </a:blip>
          <a:srcRect b="0" l="0" r="0" t="0"/>
          <a:stretch/>
        </p:blipFill>
        <p:spPr>
          <a:xfrm>
            <a:off x="1219200" y="2975970"/>
            <a:ext cx="5988050" cy="2411412"/>
          </a:xfrm>
          <a:prstGeom prst="rect">
            <a:avLst/>
          </a:prstGeom>
          <a:noFill/>
          <a:ln>
            <a:noFill/>
          </a:ln>
        </p:spPr>
      </p:pic>
      <p:sp>
        <p:nvSpPr>
          <p:cNvPr id="730" name="Google Shape;730;p62"/>
          <p:cNvSpPr txBox="1"/>
          <p:nvPr/>
        </p:nvSpPr>
        <p:spPr>
          <a:xfrm>
            <a:off x="457200" y="5578928"/>
            <a:ext cx="79248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Additive ciphers, monoalphabetic ciphers are examples of stream ciphers as they process stream of characters.</a:t>
            </a:r>
            <a:endParaRPr b="0" i="0" sz="1400" u="none" cap="none" strike="noStrike">
              <a:solidFill>
                <a:srgbClr val="000000"/>
              </a:solidFill>
              <a:latin typeface="Arial"/>
              <a:ea typeface="Arial"/>
              <a:cs typeface="Arial"/>
              <a:sym typeface="Arial"/>
            </a:endParaRPr>
          </a:p>
        </p:txBody>
      </p:sp>
      <p:sp>
        <p:nvSpPr>
          <p:cNvPr id="731" name="Google Shape;731;p6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b="1" i="1" lang="en-US">
                <a:solidFill>
                  <a:srgbClr val="FF0000"/>
                </a:solidFill>
              </a:rPr>
              <a:t>Block Ciphers</a:t>
            </a:r>
            <a:br>
              <a:rPr b="1" i="1" lang="en-US">
                <a:solidFill>
                  <a:srgbClr val="FF0000"/>
                </a:solidFill>
              </a:rPr>
            </a:br>
            <a:endParaRPr b="1" i="1"/>
          </a:p>
        </p:txBody>
      </p:sp>
      <p:sp>
        <p:nvSpPr>
          <p:cNvPr id="737" name="Google Shape;737;p6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
        <p:nvSpPr>
          <p:cNvPr id="738" name="Google Shape;738;p63"/>
          <p:cNvSpPr txBox="1"/>
          <p:nvPr>
            <p:ph idx="1" type="body"/>
          </p:nvPr>
        </p:nvSpPr>
        <p:spPr>
          <a:xfrm>
            <a:off x="502444" y="976313"/>
            <a:ext cx="8336756"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380"/>
              <a:buChar char="⚫"/>
            </a:pPr>
            <a:r>
              <a:rPr lang="en-US" sz="2800"/>
              <a:t>In a block cipher, a group of plaintext symbols of size m (m &gt; 1) are encrypted together creating a group of ciphertext of the same size. </a:t>
            </a:r>
            <a:endParaRPr/>
          </a:p>
          <a:p>
            <a:pPr indent="-274320" lvl="0" marL="274320" rtl="0" algn="l">
              <a:lnSpc>
                <a:spcPct val="100000"/>
              </a:lnSpc>
              <a:spcBef>
                <a:spcPts val="580"/>
              </a:spcBef>
              <a:spcAft>
                <a:spcPts val="0"/>
              </a:spcAft>
              <a:buSzPts val="2380"/>
              <a:buChar char="⚫"/>
            </a:pPr>
            <a:r>
              <a:rPr lang="en-US" sz="2800"/>
              <a:t>A single key is used to encrypt the whole block</a:t>
            </a:r>
            <a:endParaRPr sz="2800"/>
          </a:p>
        </p:txBody>
      </p:sp>
      <p:pic>
        <p:nvPicPr>
          <p:cNvPr id="739" name="Google Shape;739;p63"/>
          <p:cNvPicPr preferRelativeResize="0"/>
          <p:nvPr/>
        </p:nvPicPr>
        <p:blipFill rotWithShape="1">
          <a:blip r:embed="rId3">
            <a:alphaModFix/>
          </a:blip>
          <a:srcRect b="0" l="0" r="0" t="0"/>
          <a:stretch/>
        </p:blipFill>
        <p:spPr>
          <a:xfrm>
            <a:off x="484247" y="3586956"/>
            <a:ext cx="7834312" cy="2282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4"/>
          <p:cNvSpPr txBox="1"/>
          <p:nvPr>
            <p:ph idx="1" type="body"/>
          </p:nvPr>
        </p:nvSpPr>
        <p:spPr>
          <a:xfrm>
            <a:off x="838200" y="1143000"/>
            <a:ext cx="7772400" cy="5105400"/>
          </a:xfrm>
          <a:prstGeom prst="rect">
            <a:avLst/>
          </a:prstGeom>
          <a:noFill/>
          <a:ln>
            <a:noFill/>
          </a:ln>
        </p:spPr>
        <p:txBody>
          <a:bodyPr anchorCtr="0" anchor="t" bIns="45700" lIns="91425" spcFirstLastPara="1" rIns="91425" wrap="square" tIns="45700">
            <a:normAutofit/>
          </a:bodyPr>
          <a:lstStyle/>
          <a:p>
            <a:pPr indent="-274320" lvl="0" marL="274320" rtl="0" algn="just">
              <a:lnSpc>
                <a:spcPct val="150000"/>
              </a:lnSpc>
              <a:spcBef>
                <a:spcPts val="0"/>
              </a:spcBef>
              <a:spcAft>
                <a:spcPts val="0"/>
              </a:spcAft>
              <a:buSzPts val="2040"/>
              <a:buChar char="⚫"/>
            </a:pPr>
            <a:r>
              <a:rPr lang="en-US" sz="2400">
                <a:latin typeface="Times New Roman"/>
                <a:ea typeface="Times New Roman"/>
                <a:cs typeface="Times New Roman"/>
                <a:sym typeface="Times New Roman"/>
              </a:rPr>
              <a:t>A </a:t>
            </a:r>
            <a:r>
              <a:rPr lang="en-US" sz="2400">
                <a:solidFill>
                  <a:srgbClr val="FF0000"/>
                </a:solidFill>
                <a:latin typeface="Times New Roman"/>
                <a:ea typeface="Times New Roman"/>
                <a:cs typeface="Times New Roman"/>
                <a:sym typeface="Times New Roman"/>
              </a:rPr>
              <a:t>symmetric-key</a:t>
            </a:r>
            <a:r>
              <a:rPr lang="en-US" sz="2400">
                <a:latin typeface="Times New Roman"/>
                <a:ea typeface="Times New Roman"/>
                <a:cs typeface="Times New Roman"/>
                <a:sym typeface="Times New Roman"/>
              </a:rPr>
              <a:t> modern block cipher encrypts an </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n-bit block of plaintext or decrypts an n-bit block of ciphertext. The encryption or decryption algorithm uses a k-bit key. </a:t>
            </a:r>
            <a:endParaRPr/>
          </a:p>
          <a:p>
            <a:pPr indent="-133985" lvl="0" marL="274320" rtl="0" algn="just">
              <a:lnSpc>
                <a:spcPct val="150000"/>
              </a:lnSpc>
              <a:spcBef>
                <a:spcPts val="580"/>
              </a:spcBef>
              <a:spcAft>
                <a:spcPts val="0"/>
              </a:spcAft>
              <a:buSzPts val="2210"/>
              <a:buNone/>
            </a:pPr>
            <a:r>
              <a:t/>
            </a:r>
            <a:endParaRPr>
              <a:latin typeface="Times New Roman"/>
              <a:ea typeface="Times New Roman"/>
              <a:cs typeface="Times New Roman"/>
              <a:sym typeface="Times New Roman"/>
            </a:endParaRPr>
          </a:p>
        </p:txBody>
      </p:sp>
      <p:sp>
        <p:nvSpPr>
          <p:cNvPr id="745" name="Google Shape;745;p64"/>
          <p:cNvSpPr txBox="1"/>
          <p:nvPr>
            <p:ph type="title"/>
          </p:nvPr>
        </p:nvSpPr>
        <p:spPr>
          <a:xfrm>
            <a:off x="914400" y="274638"/>
            <a:ext cx="7772400" cy="868362"/>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Block cipher</a:t>
            </a:r>
            <a:endParaRPr>
              <a:solidFill>
                <a:srgbClr val="FF0000"/>
              </a:solidFill>
            </a:endParaRPr>
          </a:p>
        </p:txBody>
      </p:sp>
      <p:pic>
        <p:nvPicPr>
          <p:cNvPr id="746" name="Google Shape;746;p64"/>
          <p:cNvPicPr preferRelativeResize="0"/>
          <p:nvPr/>
        </p:nvPicPr>
        <p:blipFill rotWithShape="1">
          <a:blip r:embed="rId3">
            <a:alphaModFix/>
          </a:blip>
          <a:srcRect b="0" l="0" r="0" t="0"/>
          <a:stretch/>
        </p:blipFill>
        <p:spPr>
          <a:xfrm>
            <a:off x="1371600" y="3505200"/>
            <a:ext cx="6243637" cy="2480592"/>
          </a:xfrm>
          <a:prstGeom prst="rect">
            <a:avLst/>
          </a:prstGeom>
          <a:noFill/>
          <a:ln>
            <a:noFill/>
          </a:ln>
        </p:spPr>
      </p:pic>
      <p:sp>
        <p:nvSpPr>
          <p:cNvPr id="747" name="Google Shape;747;p6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5"/>
          <p:cNvSpPr txBox="1"/>
          <p:nvPr>
            <p:ph idx="1" type="body"/>
          </p:nvPr>
        </p:nvSpPr>
        <p:spPr>
          <a:xfrm>
            <a:off x="304800" y="914400"/>
            <a:ext cx="8382000" cy="5638800"/>
          </a:xfrm>
          <a:prstGeom prst="rect">
            <a:avLst/>
          </a:prstGeom>
          <a:noFill/>
          <a:ln>
            <a:noFill/>
          </a:ln>
        </p:spPr>
        <p:txBody>
          <a:bodyPr anchorCtr="0" anchor="t" bIns="45700" lIns="91425" spcFirstLastPara="1" rIns="91425" wrap="square" tIns="45700">
            <a:normAutofit/>
          </a:bodyPr>
          <a:lstStyle/>
          <a:p>
            <a:pPr indent="-274320" lvl="0" marL="274320" rtl="0" algn="just">
              <a:lnSpc>
                <a:spcPct val="100000"/>
              </a:lnSpc>
              <a:spcBef>
                <a:spcPts val="0"/>
              </a:spcBef>
              <a:spcAft>
                <a:spcPts val="0"/>
              </a:spcAft>
              <a:buSzPts val="2210"/>
              <a:buChar char="⚫"/>
            </a:pPr>
            <a:r>
              <a:rPr b="1" lang="en-US">
                <a:solidFill>
                  <a:srgbClr val="0033CC"/>
                </a:solidFill>
                <a:latin typeface="Times New Roman"/>
                <a:ea typeface="Times New Roman"/>
                <a:cs typeface="Times New Roman"/>
                <a:sym typeface="Times New Roman"/>
              </a:rPr>
              <a:t>Diffusion : </a:t>
            </a:r>
            <a:r>
              <a:rPr lang="en-US">
                <a:solidFill>
                  <a:srgbClr val="C00000"/>
                </a:solidFill>
                <a:latin typeface="Times New Roman"/>
                <a:ea typeface="Times New Roman"/>
                <a:cs typeface="Times New Roman"/>
                <a:sym typeface="Times New Roman"/>
              </a:rPr>
              <a:t>to hide the relationship between the cipher text and the plain text.</a:t>
            </a:r>
            <a:endParaRPr/>
          </a:p>
          <a:p>
            <a:pPr indent="-274320" lvl="0" marL="274320" rtl="0" algn="just">
              <a:lnSpc>
                <a:spcPct val="100000"/>
              </a:lnSpc>
              <a:spcBef>
                <a:spcPts val="580"/>
              </a:spcBef>
              <a:spcAft>
                <a:spcPts val="0"/>
              </a:spcAft>
              <a:buSzPts val="2210"/>
              <a:buChar char="⚫"/>
            </a:pPr>
            <a:r>
              <a:rPr lang="en-US">
                <a:latin typeface="Times New Roman"/>
                <a:ea typeface="Times New Roman"/>
                <a:cs typeface="Times New Roman"/>
                <a:sym typeface="Times New Roman"/>
              </a:rPr>
              <a:t>Diffusion implies that each symbol in the cipher text is dependent on some or all symbols in the plain text.</a:t>
            </a:r>
            <a:endParaRPr/>
          </a:p>
          <a:p>
            <a:pPr indent="-274320" lvl="0" marL="274320" rtl="0" algn="just">
              <a:lnSpc>
                <a:spcPct val="100000"/>
              </a:lnSpc>
              <a:spcBef>
                <a:spcPts val="580"/>
              </a:spcBef>
              <a:spcAft>
                <a:spcPts val="0"/>
              </a:spcAft>
              <a:buSzPts val="2210"/>
              <a:buChar char="⚫"/>
            </a:pPr>
            <a:r>
              <a:rPr lang="en-US">
                <a:solidFill>
                  <a:srgbClr val="FF00FF"/>
                </a:solidFill>
                <a:latin typeface="Times New Roman"/>
                <a:ea typeface="Times New Roman"/>
                <a:cs typeface="Times New Roman"/>
                <a:sym typeface="Times New Roman"/>
              </a:rPr>
              <a:t>This will frustrate the opponent who use cipher text statistics to find the plain text.</a:t>
            </a:r>
            <a:endParaRPr/>
          </a:p>
          <a:p>
            <a:pPr indent="-274320" lvl="0" marL="274320" rtl="0" algn="just">
              <a:lnSpc>
                <a:spcPct val="100000"/>
              </a:lnSpc>
              <a:spcBef>
                <a:spcPts val="580"/>
              </a:spcBef>
              <a:spcAft>
                <a:spcPts val="0"/>
              </a:spcAft>
              <a:buSzPts val="2210"/>
              <a:buChar char="⚫"/>
            </a:pPr>
            <a:r>
              <a:rPr b="1" lang="en-US">
                <a:solidFill>
                  <a:srgbClr val="0033CC"/>
                </a:solidFill>
                <a:latin typeface="Times New Roman"/>
                <a:ea typeface="Times New Roman"/>
                <a:cs typeface="Times New Roman"/>
                <a:sym typeface="Times New Roman"/>
              </a:rPr>
              <a:t>Confusion: </a:t>
            </a:r>
            <a:r>
              <a:rPr lang="en-US">
                <a:solidFill>
                  <a:srgbClr val="C00000"/>
                </a:solidFill>
                <a:latin typeface="Times New Roman"/>
                <a:ea typeface="Times New Roman"/>
                <a:cs typeface="Times New Roman"/>
                <a:sym typeface="Times New Roman"/>
              </a:rPr>
              <a:t>to hide the relationship between the cipher text and the key.</a:t>
            </a:r>
            <a:endParaRPr/>
          </a:p>
          <a:p>
            <a:pPr indent="-274320" lvl="0" marL="274320" rtl="0" algn="just">
              <a:lnSpc>
                <a:spcPct val="100000"/>
              </a:lnSpc>
              <a:spcBef>
                <a:spcPts val="580"/>
              </a:spcBef>
              <a:spcAft>
                <a:spcPts val="0"/>
              </a:spcAft>
              <a:buSzPts val="2210"/>
              <a:buChar char="⚫"/>
            </a:pPr>
            <a:r>
              <a:rPr lang="en-US">
                <a:latin typeface="Times New Roman"/>
                <a:ea typeface="Times New Roman"/>
                <a:cs typeface="Times New Roman"/>
                <a:sym typeface="Times New Roman"/>
              </a:rPr>
              <a:t>If a single bit in the key is changed most or all bits in the cipher text will also be changed.</a:t>
            </a:r>
            <a:endParaRPr/>
          </a:p>
          <a:p>
            <a:pPr indent="-274320" lvl="0" marL="274320" rtl="0" algn="just">
              <a:lnSpc>
                <a:spcPct val="100000"/>
              </a:lnSpc>
              <a:spcBef>
                <a:spcPts val="580"/>
              </a:spcBef>
              <a:spcAft>
                <a:spcPts val="0"/>
              </a:spcAft>
              <a:buSzPts val="2210"/>
              <a:buChar char="⚫"/>
            </a:pPr>
            <a:r>
              <a:rPr lang="en-US">
                <a:solidFill>
                  <a:srgbClr val="FF00FF"/>
                </a:solidFill>
                <a:latin typeface="Times New Roman"/>
                <a:ea typeface="Times New Roman"/>
                <a:cs typeface="Times New Roman"/>
                <a:sym typeface="Times New Roman"/>
              </a:rPr>
              <a:t>This will frustrate the opponent who use cipher text statistics to find the key</a:t>
            </a:r>
            <a:endParaRPr/>
          </a:p>
          <a:p>
            <a:pPr indent="-133985" lvl="0" marL="274320" rtl="0" algn="just">
              <a:lnSpc>
                <a:spcPct val="100000"/>
              </a:lnSpc>
              <a:spcBef>
                <a:spcPts val="580"/>
              </a:spcBef>
              <a:spcAft>
                <a:spcPts val="0"/>
              </a:spcAft>
              <a:buSzPts val="2210"/>
              <a:buNone/>
            </a:pPr>
            <a:r>
              <a:t/>
            </a:r>
            <a:endParaRPr>
              <a:latin typeface="Times New Roman"/>
              <a:ea typeface="Times New Roman"/>
              <a:cs typeface="Times New Roman"/>
              <a:sym typeface="Times New Roman"/>
            </a:endParaRPr>
          </a:p>
        </p:txBody>
      </p:sp>
      <p:sp>
        <p:nvSpPr>
          <p:cNvPr id="753" name="Google Shape;753;p6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lang="en-US">
                <a:solidFill>
                  <a:srgbClr val="FF0000"/>
                </a:solidFill>
              </a:rPr>
              <a:t>Confusion and Diffusion</a:t>
            </a:r>
            <a:br>
              <a:rPr lang="en-US">
                <a:solidFill>
                  <a:srgbClr val="FF0000"/>
                </a:solidFill>
              </a:rPr>
            </a:br>
            <a:endParaRPr>
              <a:solidFill>
                <a:srgbClr val="FF0000"/>
              </a:solidFill>
            </a:endParaRPr>
          </a:p>
        </p:txBody>
      </p:sp>
      <p:sp>
        <p:nvSpPr>
          <p:cNvPr id="754" name="Google Shape;754;p6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lang="en-US">
                <a:solidFill>
                  <a:srgbClr val="FF0000"/>
                </a:solidFill>
              </a:rPr>
              <a:t>3. Chosen-Plaintext Attack</a:t>
            </a:r>
            <a:br>
              <a:rPr lang="en-US">
                <a:solidFill>
                  <a:srgbClr val="FF0000"/>
                </a:solidFill>
              </a:rPr>
            </a:br>
            <a:endParaRPr>
              <a:solidFill>
                <a:srgbClr val="FF0000"/>
              </a:solidFill>
            </a:endParaRPr>
          </a:p>
        </p:txBody>
      </p:sp>
      <p:sp>
        <p:nvSpPr>
          <p:cNvPr id="161" name="Google Shape;161;p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133985" lvl="0" marL="274320" rtl="0" algn="l">
              <a:lnSpc>
                <a:spcPct val="100000"/>
              </a:lnSpc>
              <a:spcBef>
                <a:spcPts val="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a:p>
            <a:pPr indent="-133985" lvl="0" marL="274320" rtl="0" algn="l">
              <a:lnSpc>
                <a:spcPct val="100000"/>
              </a:lnSpc>
              <a:spcBef>
                <a:spcPts val="580"/>
              </a:spcBef>
              <a:spcAft>
                <a:spcPts val="0"/>
              </a:spcAft>
              <a:buSzPts val="2210"/>
              <a:buNone/>
            </a:pPr>
            <a:r>
              <a:t/>
            </a:r>
            <a:endParaRPr/>
          </a:p>
        </p:txBody>
      </p:sp>
      <p:pic>
        <p:nvPicPr>
          <p:cNvPr id="162" name="Google Shape;162;p7"/>
          <p:cNvPicPr preferRelativeResize="0"/>
          <p:nvPr/>
        </p:nvPicPr>
        <p:blipFill rotWithShape="1">
          <a:blip r:embed="rId3">
            <a:alphaModFix/>
          </a:blip>
          <a:srcRect b="0" l="0" r="0" t="0"/>
          <a:stretch/>
        </p:blipFill>
        <p:spPr>
          <a:xfrm>
            <a:off x="762000" y="1248966"/>
            <a:ext cx="7834312" cy="2703512"/>
          </a:xfrm>
          <a:prstGeom prst="rect">
            <a:avLst/>
          </a:prstGeom>
          <a:noFill/>
          <a:ln>
            <a:noFill/>
          </a:ln>
        </p:spPr>
      </p:pic>
      <p:sp>
        <p:nvSpPr>
          <p:cNvPr id="163" name="Google Shape;163;p7"/>
          <p:cNvSpPr txBox="1"/>
          <p:nvPr/>
        </p:nvSpPr>
        <p:spPr>
          <a:xfrm>
            <a:off x="727471" y="4381500"/>
            <a:ext cx="7772400" cy="4572000"/>
          </a:xfrm>
          <a:prstGeom prst="rect">
            <a:avLst/>
          </a:prstGeom>
          <a:noFill/>
          <a:ln>
            <a:noFill/>
          </a:ln>
        </p:spPr>
        <p:txBody>
          <a:bodyPr anchorCtr="0" anchor="t" bIns="45700" lIns="91425" spcFirstLastPara="1" rIns="91425" wrap="square" tIns="45700">
            <a:normAutofit/>
          </a:bodyPr>
          <a:lstStyle/>
          <a:p>
            <a:pPr indent="-274320" lvl="0" marL="274320" marR="0" rtl="0" algn="l">
              <a:lnSpc>
                <a:spcPct val="100000"/>
              </a:lnSpc>
              <a:spcBef>
                <a:spcPts val="0"/>
              </a:spcBef>
              <a:spcAft>
                <a:spcPts val="0"/>
              </a:spcAft>
              <a:buClr>
                <a:schemeClr val="accent1"/>
              </a:buClr>
              <a:buSzPts val="2210"/>
              <a:buFont typeface="Noto Sans Symbols"/>
              <a:buChar char="⚫"/>
            </a:pPr>
            <a:r>
              <a:rPr b="0" i="0" lang="en-US" sz="2600" u="none" cap="none" strike="noStrike">
                <a:solidFill>
                  <a:schemeClr val="dk1"/>
                </a:solidFill>
                <a:latin typeface="Libre Baskerville"/>
                <a:ea typeface="Libre Baskerville"/>
                <a:cs typeface="Libre Baskerville"/>
                <a:sym typeface="Libre Baskerville"/>
              </a:rPr>
              <a:t> Attacker will attack to chose some plaintext of her own interest from sender’s machine.</a:t>
            </a:r>
            <a:endParaRPr b="0" i="0" sz="1400" u="none" cap="none" strike="noStrike">
              <a:solidFill>
                <a:srgbClr val="000000"/>
              </a:solidFill>
              <a:latin typeface="Arial"/>
              <a:ea typeface="Arial"/>
              <a:cs typeface="Arial"/>
              <a:sym typeface="Arial"/>
            </a:endParaRPr>
          </a:p>
          <a:p>
            <a:pPr indent="-274320" lvl="0" marL="274320" marR="0" rtl="0" algn="l">
              <a:lnSpc>
                <a:spcPct val="100000"/>
              </a:lnSpc>
              <a:spcBef>
                <a:spcPts val="580"/>
              </a:spcBef>
              <a:spcAft>
                <a:spcPts val="0"/>
              </a:spcAft>
              <a:buClr>
                <a:schemeClr val="accent1"/>
              </a:buClr>
              <a:buSzPts val="2210"/>
              <a:buFont typeface="Noto Sans Symbols"/>
              <a:buChar char="⚫"/>
            </a:pPr>
            <a:r>
              <a:rPr b="0" i="0" lang="en-US" sz="2600" u="none" cap="none" strike="noStrike">
                <a:solidFill>
                  <a:schemeClr val="dk1"/>
                </a:solidFill>
                <a:latin typeface="Libre Baskerville"/>
                <a:ea typeface="Libre Baskerville"/>
                <a:cs typeface="Libre Baskerville"/>
                <a:sym typeface="Libre Baskerville"/>
              </a:rPr>
              <a:t>On that basis try to analyze new intercepted ciphertext.</a:t>
            </a:r>
            <a:endParaRPr b="0" i="0" sz="1400" u="none" cap="none" strike="noStrike">
              <a:solidFill>
                <a:srgbClr val="000000"/>
              </a:solidFill>
              <a:latin typeface="Arial"/>
              <a:ea typeface="Arial"/>
              <a:cs typeface="Arial"/>
              <a:sym typeface="Arial"/>
            </a:endParaRPr>
          </a:p>
        </p:txBody>
      </p:sp>
      <p:sp>
        <p:nvSpPr>
          <p:cNvPr id="164" name="Google Shape;164;p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8"/>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rgbClr val="FF0000"/>
              </a:buClr>
              <a:buSzPct val="100000"/>
              <a:buFont typeface="Libre Franklin"/>
              <a:buNone/>
            </a:pPr>
            <a:r>
              <a:rPr lang="en-US">
                <a:solidFill>
                  <a:srgbClr val="FF0000"/>
                </a:solidFill>
              </a:rPr>
              <a:t>Chosen-Ciphertext Attack</a:t>
            </a:r>
            <a:br>
              <a:rPr lang="en-US">
                <a:solidFill>
                  <a:srgbClr val="FF0000"/>
                </a:solidFill>
              </a:rPr>
            </a:br>
            <a:endParaRPr>
              <a:solidFill>
                <a:srgbClr val="FF0000"/>
              </a:solidFill>
            </a:endParaRPr>
          </a:p>
        </p:txBody>
      </p:sp>
      <p:sp>
        <p:nvSpPr>
          <p:cNvPr id="171" name="Google Shape;171;p8"/>
          <p:cNvSpPr txBox="1"/>
          <p:nvPr>
            <p:ph idx="1" type="body"/>
          </p:nvPr>
        </p:nvSpPr>
        <p:spPr>
          <a:xfrm>
            <a:off x="876869" y="4038600"/>
            <a:ext cx="7772400" cy="4572000"/>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SzPts val="2210"/>
              <a:buChar char="⚫"/>
            </a:pPr>
            <a:r>
              <a:rPr lang="en-US"/>
              <a:t>Attacker will attack to chose some ciphertext receiver’s machine.</a:t>
            </a:r>
            <a:endParaRPr/>
          </a:p>
          <a:p>
            <a:pPr indent="-274320" lvl="0" marL="274320" rtl="0" algn="l">
              <a:lnSpc>
                <a:spcPct val="100000"/>
              </a:lnSpc>
              <a:spcBef>
                <a:spcPts val="580"/>
              </a:spcBef>
              <a:spcAft>
                <a:spcPts val="0"/>
              </a:spcAft>
              <a:buSzPts val="2210"/>
              <a:buChar char="⚫"/>
            </a:pPr>
            <a:r>
              <a:rPr lang="en-US"/>
              <a:t>On that basis try to analyze new intercepted ciphertext.</a:t>
            </a:r>
            <a:endParaRPr/>
          </a:p>
          <a:p>
            <a:pPr indent="-133985" lvl="0" marL="274320" rtl="0" algn="l">
              <a:lnSpc>
                <a:spcPct val="100000"/>
              </a:lnSpc>
              <a:spcBef>
                <a:spcPts val="580"/>
              </a:spcBef>
              <a:spcAft>
                <a:spcPts val="0"/>
              </a:spcAft>
              <a:buSzPts val="2210"/>
              <a:buNone/>
            </a:pPr>
            <a:r>
              <a:t/>
            </a:r>
            <a:endParaRPr/>
          </a:p>
        </p:txBody>
      </p:sp>
      <p:pic>
        <p:nvPicPr>
          <p:cNvPr id="172" name="Google Shape;172;p8"/>
          <p:cNvPicPr preferRelativeResize="0"/>
          <p:nvPr/>
        </p:nvPicPr>
        <p:blipFill rotWithShape="1">
          <a:blip r:embed="rId3">
            <a:alphaModFix/>
          </a:blip>
          <a:srcRect b="0" l="0" r="0" t="0"/>
          <a:stretch/>
        </p:blipFill>
        <p:spPr>
          <a:xfrm>
            <a:off x="407886" y="1123950"/>
            <a:ext cx="7943850" cy="2705100"/>
          </a:xfrm>
          <a:prstGeom prst="rect">
            <a:avLst/>
          </a:prstGeom>
          <a:noFill/>
          <a:ln>
            <a:noFill/>
          </a:ln>
        </p:spPr>
      </p:pic>
      <p:sp>
        <p:nvSpPr>
          <p:cNvPr id="173" name="Google Shape;173;p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9"/>
          <p:cNvSpPr txBox="1"/>
          <p:nvPr>
            <p:ph type="title"/>
          </p:nvPr>
        </p:nvSpPr>
        <p:spPr>
          <a:xfrm>
            <a:off x="876300" y="109432"/>
            <a:ext cx="7772400" cy="792162"/>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rgbClr val="FF0000"/>
              </a:buClr>
              <a:buSzPts val="4000"/>
              <a:buFont typeface="Libre Franklin"/>
              <a:buNone/>
            </a:pPr>
            <a:r>
              <a:rPr lang="en-US">
                <a:solidFill>
                  <a:srgbClr val="FF0000"/>
                </a:solidFill>
              </a:rPr>
              <a:t>Brute Force Search</a:t>
            </a:r>
            <a:endParaRPr>
              <a:solidFill>
                <a:srgbClr val="FF0000"/>
              </a:solidFill>
            </a:endParaRPr>
          </a:p>
        </p:txBody>
      </p:sp>
      <p:sp>
        <p:nvSpPr>
          <p:cNvPr id="180" name="Google Shape;180;p9"/>
          <p:cNvSpPr txBox="1"/>
          <p:nvPr>
            <p:ph idx="1" type="body"/>
          </p:nvPr>
        </p:nvSpPr>
        <p:spPr>
          <a:xfrm>
            <a:off x="495300" y="939695"/>
            <a:ext cx="8229600" cy="14478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2380"/>
              <a:buChar char="⚫"/>
            </a:pPr>
            <a:r>
              <a:rPr lang="en-US" sz="2800"/>
              <a:t>always possible to simply try every key </a:t>
            </a:r>
            <a:endParaRPr/>
          </a:p>
          <a:p>
            <a:pPr indent="-274320" lvl="0" marL="274320" rtl="0" algn="l">
              <a:lnSpc>
                <a:spcPct val="90000"/>
              </a:lnSpc>
              <a:spcBef>
                <a:spcPts val="580"/>
              </a:spcBef>
              <a:spcAft>
                <a:spcPts val="0"/>
              </a:spcAft>
              <a:buSzPts val="2380"/>
              <a:buChar char="⚫"/>
            </a:pPr>
            <a:r>
              <a:rPr lang="en-US" sz="2800"/>
              <a:t>most basic attack, proportional to key size </a:t>
            </a:r>
            <a:endParaRPr/>
          </a:p>
          <a:p>
            <a:pPr indent="-274320" lvl="0" marL="274320" rtl="0" algn="l">
              <a:lnSpc>
                <a:spcPct val="90000"/>
              </a:lnSpc>
              <a:spcBef>
                <a:spcPts val="580"/>
              </a:spcBef>
              <a:spcAft>
                <a:spcPts val="0"/>
              </a:spcAft>
              <a:buSzPts val="2380"/>
              <a:buChar char="⚫"/>
            </a:pPr>
            <a:r>
              <a:rPr lang="en-US" sz="2800"/>
              <a:t>assume either know / recognise plaintext</a:t>
            </a:r>
            <a:endParaRPr/>
          </a:p>
          <a:p>
            <a:pPr indent="-123190" lvl="0" marL="274320" rtl="0" algn="ctr">
              <a:lnSpc>
                <a:spcPct val="90000"/>
              </a:lnSpc>
              <a:spcBef>
                <a:spcPts val="580"/>
              </a:spcBef>
              <a:spcAft>
                <a:spcPts val="0"/>
              </a:spcAft>
              <a:buSzPts val="2380"/>
              <a:buNone/>
            </a:pPr>
            <a:r>
              <a:t/>
            </a:r>
            <a:endParaRPr b="1" sz="2800">
              <a:latin typeface="Times"/>
              <a:ea typeface="Times"/>
              <a:cs typeface="Times"/>
              <a:sym typeface="Times"/>
            </a:endParaRPr>
          </a:p>
          <a:p>
            <a:pPr indent="-123190" lvl="0" marL="274320" rtl="0" algn="l">
              <a:lnSpc>
                <a:spcPct val="90000"/>
              </a:lnSpc>
              <a:spcBef>
                <a:spcPts val="580"/>
              </a:spcBef>
              <a:spcAft>
                <a:spcPts val="0"/>
              </a:spcAft>
              <a:buSzPts val="2380"/>
              <a:buNone/>
            </a:pPr>
            <a:r>
              <a:t/>
            </a:r>
            <a:endParaRPr sz="2800">
              <a:latin typeface="Times"/>
              <a:ea typeface="Times"/>
              <a:cs typeface="Times"/>
              <a:sym typeface="Times"/>
            </a:endParaRPr>
          </a:p>
          <a:p>
            <a:pPr indent="-123190" lvl="0" marL="274320" rtl="0" algn="l">
              <a:lnSpc>
                <a:spcPct val="90000"/>
              </a:lnSpc>
              <a:spcBef>
                <a:spcPts val="580"/>
              </a:spcBef>
              <a:spcAft>
                <a:spcPts val="0"/>
              </a:spcAft>
              <a:buSzPts val="2380"/>
              <a:buNone/>
            </a:pPr>
            <a:r>
              <a:t/>
            </a:r>
            <a:endParaRPr sz="2800"/>
          </a:p>
          <a:p>
            <a:pPr indent="-274320" lvl="0" marL="274320" rtl="0" algn="l">
              <a:lnSpc>
                <a:spcPct val="90000"/>
              </a:lnSpc>
              <a:spcBef>
                <a:spcPts val="580"/>
              </a:spcBef>
              <a:spcAft>
                <a:spcPts val="0"/>
              </a:spcAft>
              <a:buSzPts val="2380"/>
              <a:buFont typeface="Noto Sans Symbols"/>
              <a:buNone/>
            </a:pPr>
            <a:r>
              <a:t/>
            </a:r>
            <a:endParaRPr sz="2800"/>
          </a:p>
          <a:p>
            <a:pPr indent="-123190" lvl="0" marL="274320" rtl="0" algn="l">
              <a:lnSpc>
                <a:spcPct val="90000"/>
              </a:lnSpc>
              <a:spcBef>
                <a:spcPts val="580"/>
              </a:spcBef>
              <a:spcAft>
                <a:spcPts val="0"/>
              </a:spcAft>
              <a:buSzPts val="2380"/>
              <a:buNone/>
            </a:pPr>
            <a:r>
              <a:t/>
            </a:r>
            <a:endParaRPr sz="2800"/>
          </a:p>
          <a:p>
            <a:pPr indent="-123190" lvl="0" marL="274320" rtl="0" algn="l">
              <a:lnSpc>
                <a:spcPct val="90000"/>
              </a:lnSpc>
              <a:spcBef>
                <a:spcPts val="580"/>
              </a:spcBef>
              <a:spcAft>
                <a:spcPts val="0"/>
              </a:spcAft>
              <a:buSzPts val="2380"/>
              <a:buNone/>
            </a:pPr>
            <a:r>
              <a:t/>
            </a:r>
            <a:endParaRPr sz="2800"/>
          </a:p>
        </p:txBody>
      </p:sp>
      <p:graphicFrame>
        <p:nvGraphicFramePr>
          <p:cNvPr id="181" name="Google Shape;181;p9"/>
          <p:cNvGraphicFramePr/>
          <p:nvPr/>
        </p:nvGraphicFramePr>
        <p:xfrm>
          <a:off x="385140" y="2441518"/>
          <a:ext cx="3000000" cy="3000000"/>
        </p:xfrm>
        <a:graphic>
          <a:graphicData uri="http://schemas.openxmlformats.org/drawingml/2006/table">
            <a:tbl>
              <a:tblPr>
                <a:noFill/>
                <a:tableStyleId>{D0F4DA12-FB72-489E-8DA6-42D517E0A3A1}</a:tableStyleId>
              </a:tblPr>
              <a:tblGrid>
                <a:gridCol w="1554650"/>
                <a:gridCol w="2000725"/>
                <a:gridCol w="2499275"/>
                <a:gridCol w="2285125"/>
              </a:tblGrid>
              <a:tr h="664300">
                <a:tc>
                  <a:txBody>
                    <a:bodyPr/>
                    <a:lstStyle/>
                    <a:p>
                      <a:pPr indent="0" lvl="0" marL="0" marR="0" rtl="0" algn="ctr">
                        <a:lnSpc>
                          <a:spcPct val="100000"/>
                        </a:lnSpc>
                        <a:spcBef>
                          <a:spcPts val="0"/>
                        </a:spcBef>
                        <a:spcAft>
                          <a:spcPts val="0"/>
                        </a:spcAft>
                        <a:buClr>
                          <a:schemeClr val="hlink"/>
                        </a:buClr>
                        <a:buSzPts val="1120"/>
                        <a:buFont typeface="Noto Sans Symbols"/>
                        <a:buNone/>
                      </a:pPr>
                      <a:r>
                        <a:rPr b="1" i="0" lang="en-US" sz="1400" u="none" cap="none" strike="noStrike">
                          <a:solidFill>
                            <a:schemeClr val="dk1"/>
                          </a:solidFill>
                          <a:latin typeface="Times"/>
                          <a:ea typeface="Times"/>
                          <a:cs typeface="Times"/>
                          <a:sym typeface="Times"/>
                        </a:rPr>
                        <a:t>Key Size (bits)</a:t>
                      </a:r>
                      <a:endParaRPr b="0" i="0" sz="14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1" i="0" lang="en-US" sz="1400" u="none" cap="none" strike="noStrike">
                          <a:solidFill>
                            <a:schemeClr val="dk1"/>
                          </a:solidFill>
                          <a:latin typeface="Times"/>
                          <a:ea typeface="Times"/>
                          <a:cs typeface="Times"/>
                          <a:sym typeface="Times"/>
                        </a:rPr>
                        <a:t>Number of Alternative Keys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1" i="0" lang="en-US" sz="1400" u="none" cap="none" strike="noStrike">
                          <a:solidFill>
                            <a:schemeClr val="dk1"/>
                          </a:solidFill>
                          <a:latin typeface="Times"/>
                          <a:ea typeface="Times"/>
                          <a:cs typeface="Times"/>
                          <a:sym typeface="Times"/>
                        </a:rPr>
                        <a:t>Time required at 1 decryption/µs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b="1" i="0" lang="en-US" sz="1400" u="none" cap="none" strike="noStrike">
                          <a:solidFill>
                            <a:schemeClr val="dk1"/>
                          </a:solidFill>
                          <a:latin typeface="Times"/>
                          <a:ea typeface="Times"/>
                          <a:cs typeface="Times"/>
                          <a:sym typeface="Times"/>
                        </a:rPr>
                        <a:t>Time required at 10</a:t>
                      </a:r>
                      <a:r>
                        <a:rPr b="0" baseline="30000" i="0" lang="en-US" sz="1400" u="none" cap="none" strike="noStrike">
                          <a:solidFill>
                            <a:schemeClr val="dk1"/>
                          </a:solidFill>
                          <a:latin typeface="Times"/>
                          <a:ea typeface="Times"/>
                          <a:cs typeface="Times"/>
                          <a:sym typeface="Times"/>
                        </a:rPr>
                        <a:t>6</a:t>
                      </a:r>
                      <a:r>
                        <a:rPr b="1" i="0" lang="en-US" sz="1400" u="none" cap="none" strike="noStrike">
                          <a:solidFill>
                            <a:schemeClr val="dk1"/>
                          </a:solidFill>
                          <a:latin typeface="Times"/>
                          <a:ea typeface="Times"/>
                          <a:cs typeface="Times"/>
                          <a:sym typeface="Times"/>
                        </a:rPr>
                        <a:t> decryptions/µs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757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32</a:t>
                      </a:r>
                      <a:endParaRPr b="0" i="0" sz="14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a:t>
                      </a:r>
                      <a:r>
                        <a:rPr b="0" baseline="30000" i="0" lang="en-US" sz="1400" u="none" cap="none" strike="noStrike">
                          <a:solidFill>
                            <a:schemeClr val="dk1"/>
                          </a:solidFill>
                          <a:latin typeface="Times"/>
                          <a:ea typeface="Times"/>
                          <a:cs typeface="Times"/>
                          <a:sym typeface="Times"/>
                        </a:rPr>
                        <a:t>32</a:t>
                      </a:r>
                      <a:r>
                        <a:rPr b="0" i="0" lang="en-US" sz="1400" u="none" cap="none" strike="noStrike">
                          <a:solidFill>
                            <a:schemeClr val="dk1"/>
                          </a:solidFill>
                          <a:latin typeface="Times"/>
                          <a:ea typeface="Times"/>
                          <a:cs typeface="Times"/>
                          <a:sym typeface="Times"/>
                        </a:rPr>
                        <a:t>  = 4.3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9</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a:t>
                      </a:r>
                      <a:r>
                        <a:rPr b="0" baseline="30000" i="0" lang="en-US" sz="1400" u="none" cap="none" strike="noStrike">
                          <a:solidFill>
                            <a:schemeClr val="dk1"/>
                          </a:solidFill>
                          <a:latin typeface="Times"/>
                          <a:ea typeface="Times"/>
                          <a:cs typeface="Times"/>
                          <a:sym typeface="Times"/>
                        </a:rPr>
                        <a:t>31</a:t>
                      </a:r>
                      <a:r>
                        <a:rPr b="0" i="0" lang="en-US" sz="1400" u="none" cap="none" strike="noStrike">
                          <a:solidFill>
                            <a:schemeClr val="dk1"/>
                          </a:solidFill>
                          <a:latin typeface="Times"/>
                          <a:ea typeface="Times"/>
                          <a:cs typeface="Times"/>
                          <a:sym typeface="Times"/>
                        </a:rPr>
                        <a:t> µs	= 35.8 minutes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2.15 milliseconds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7575">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56</a:t>
                      </a:r>
                      <a:endParaRPr b="0" i="0" sz="14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a:t>
                      </a:r>
                      <a:r>
                        <a:rPr b="0" baseline="30000" i="0" lang="en-US" sz="1400" u="none" cap="none" strike="noStrike">
                          <a:solidFill>
                            <a:schemeClr val="dk1"/>
                          </a:solidFill>
                          <a:latin typeface="Times"/>
                          <a:ea typeface="Times"/>
                          <a:cs typeface="Times"/>
                          <a:sym typeface="Times"/>
                        </a:rPr>
                        <a:t>56</a:t>
                      </a:r>
                      <a:r>
                        <a:rPr b="0" i="0" lang="en-US" sz="1400" u="none" cap="none" strike="noStrike">
                          <a:solidFill>
                            <a:schemeClr val="dk1"/>
                          </a:solidFill>
                          <a:latin typeface="Times"/>
                          <a:ea typeface="Times"/>
                          <a:cs typeface="Times"/>
                          <a:sym typeface="Times"/>
                        </a:rPr>
                        <a:t>  = 7.2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16</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a:t>
                      </a:r>
                      <a:r>
                        <a:rPr b="0" baseline="30000" i="0" lang="en-US" sz="1400" u="none" cap="none" strike="noStrike">
                          <a:solidFill>
                            <a:schemeClr val="dk1"/>
                          </a:solidFill>
                          <a:latin typeface="Times"/>
                          <a:ea typeface="Times"/>
                          <a:cs typeface="Times"/>
                          <a:sym typeface="Times"/>
                        </a:rPr>
                        <a:t>55</a:t>
                      </a:r>
                      <a:r>
                        <a:rPr b="0" i="0" lang="en-US" sz="1400" u="none" cap="none" strike="noStrike">
                          <a:solidFill>
                            <a:schemeClr val="dk1"/>
                          </a:solidFill>
                          <a:latin typeface="Times"/>
                          <a:ea typeface="Times"/>
                          <a:cs typeface="Times"/>
                          <a:sym typeface="Times"/>
                        </a:rPr>
                        <a:t> µs	= 1142 years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10.01 hours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64300">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128</a:t>
                      </a:r>
                      <a:endParaRPr b="0" i="0" sz="14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a:t>
                      </a:r>
                      <a:r>
                        <a:rPr b="0" baseline="30000" i="0" lang="en-US" sz="1400" u="none" cap="none" strike="noStrike">
                          <a:solidFill>
                            <a:schemeClr val="dk1"/>
                          </a:solidFill>
                          <a:latin typeface="Times"/>
                          <a:ea typeface="Times"/>
                          <a:cs typeface="Times"/>
                          <a:sym typeface="Times"/>
                        </a:rPr>
                        <a:t>128</a:t>
                      </a:r>
                      <a:r>
                        <a:rPr b="0" i="0" lang="en-US" sz="1400" u="none" cap="none" strike="noStrike">
                          <a:solidFill>
                            <a:schemeClr val="dk1"/>
                          </a:solidFill>
                          <a:latin typeface="Times"/>
                          <a:ea typeface="Times"/>
                          <a:cs typeface="Times"/>
                          <a:sym typeface="Times"/>
                        </a:rPr>
                        <a:t>  = 3.4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38</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a:t>
                      </a:r>
                      <a:r>
                        <a:rPr b="0" baseline="30000" i="0" lang="en-US" sz="1400" u="none" cap="none" strike="noStrike">
                          <a:solidFill>
                            <a:schemeClr val="dk1"/>
                          </a:solidFill>
                          <a:latin typeface="Times"/>
                          <a:ea typeface="Times"/>
                          <a:cs typeface="Times"/>
                          <a:sym typeface="Times"/>
                        </a:rPr>
                        <a:t>127</a:t>
                      </a:r>
                      <a:r>
                        <a:rPr b="0" i="0" lang="en-US" sz="1400" u="none" cap="none" strike="noStrike">
                          <a:solidFill>
                            <a:schemeClr val="dk1"/>
                          </a:solidFill>
                          <a:latin typeface="Times"/>
                          <a:ea typeface="Times"/>
                          <a:cs typeface="Times"/>
                          <a:sym typeface="Times"/>
                        </a:rPr>
                        <a:t> µs	= 5.4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24</a:t>
                      </a:r>
                      <a:r>
                        <a:rPr b="0" i="0" lang="en-US" sz="1400" u="none" cap="none" strike="noStrike">
                          <a:solidFill>
                            <a:schemeClr val="dk1"/>
                          </a:solidFill>
                          <a:latin typeface="Times"/>
                          <a:ea typeface="Times"/>
                          <a:cs typeface="Times"/>
                          <a:sym typeface="Times"/>
                        </a:rPr>
                        <a:t> years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5.4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18</a:t>
                      </a:r>
                      <a:r>
                        <a:rPr b="0" i="0" lang="en-US" sz="1400" u="none" cap="none" strike="noStrike">
                          <a:solidFill>
                            <a:schemeClr val="dk1"/>
                          </a:solidFill>
                          <a:latin typeface="Times"/>
                          <a:ea typeface="Times"/>
                          <a:cs typeface="Times"/>
                          <a:sym typeface="Times"/>
                        </a:rPr>
                        <a:t> years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64300">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168</a:t>
                      </a:r>
                      <a:endParaRPr b="0" i="0" sz="14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a:t>
                      </a:r>
                      <a:r>
                        <a:rPr b="0" baseline="30000" i="0" lang="en-US" sz="1400" u="none" cap="none" strike="noStrike">
                          <a:solidFill>
                            <a:schemeClr val="dk1"/>
                          </a:solidFill>
                          <a:latin typeface="Times"/>
                          <a:ea typeface="Times"/>
                          <a:cs typeface="Times"/>
                          <a:sym typeface="Times"/>
                        </a:rPr>
                        <a:t>168</a:t>
                      </a:r>
                      <a:r>
                        <a:rPr b="0" i="0" lang="en-US" sz="1400" u="none" cap="none" strike="noStrike">
                          <a:solidFill>
                            <a:schemeClr val="dk1"/>
                          </a:solidFill>
                          <a:latin typeface="Times"/>
                          <a:ea typeface="Times"/>
                          <a:cs typeface="Times"/>
                          <a:sym typeface="Times"/>
                        </a:rPr>
                        <a:t>  = 3.7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50</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a:t>
                      </a:r>
                      <a:r>
                        <a:rPr b="0" baseline="30000" i="0" lang="en-US" sz="1400" u="none" cap="none" strike="noStrike">
                          <a:solidFill>
                            <a:schemeClr val="dk1"/>
                          </a:solidFill>
                          <a:latin typeface="Times"/>
                          <a:ea typeface="Times"/>
                          <a:cs typeface="Times"/>
                          <a:sym typeface="Times"/>
                        </a:rPr>
                        <a:t>167</a:t>
                      </a:r>
                      <a:r>
                        <a:rPr b="0" i="0" lang="en-US" sz="1400" u="none" cap="none" strike="noStrike">
                          <a:solidFill>
                            <a:schemeClr val="dk1"/>
                          </a:solidFill>
                          <a:latin typeface="Times"/>
                          <a:ea typeface="Times"/>
                          <a:cs typeface="Times"/>
                          <a:sym typeface="Times"/>
                        </a:rPr>
                        <a:t> µs	= 5.9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36</a:t>
                      </a:r>
                      <a:r>
                        <a:rPr b="0" i="0" lang="en-US" sz="1400" u="none" cap="none" strike="noStrike">
                          <a:solidFill>
                            <a:schemeClr val="dk1"/>
                          </a:solidFill>
                          <a:latin typeface="Times"/>
                          <a:ea typeface="Times"/>
                          <a:cs typeface="Times"/>
                          <a:sym typeface="Times"/>
                        </a:rPr>
                        <a:t> years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5.9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30</a:t>
                      </a:r>
                      <a:r>
                        <a:rPr b="0" i="0" lang="en-US" sz="1400" u="none" cap="none" strike="noStrike">
                          <a:solidFill>
                            <a:schemeClr val="dk1"/>
                          </a:solidFill>
                          <a:latin typeface="Times"/>
                          <a:ea typeface="Times"/>
                          <a:cs typeface="Times"/>
                          <a:sym typeface="Times"/>
                        </a:rPr>
                        <a:t> years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10275">
                <a:tc>
                  <a:txBody>
                    <a:bodyPr/>
                    <a:lstStyle/>
                    <a:p>
                      <a:pPr indent="0" lvl="0" marL="0" marR="0" rtl="0" algn="ctr">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26 characters (permutation)</a:t>
                      </a:r>
                      <a:endParaRPr b="0" i="0" sz="14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26! = 4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26</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2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26</a:t>
                      </a:r>
                      <a:r>
                        <a:rPr b="0" i="0" lang="en-US" sz="1400" u="none" cap="none" strike="noStrike">
                          <a:solidFill>
                            <a:schemeClr val="dk1"/>
                          </a:solidFill>
                          <a:latin typeface="Times"/>
                          <a:ea typeface="Times"/>
                          <a:cs typeface="Times"/>
                          <a:sym typeface="Times"/>
                        </a:rPr>
                        <a:t> µs	= 6.4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12</a:t>
                      </a:r>
                      <a:r>
                        <a:rPr b="0" i="0" lang="en-US" sz="1400" u="none" cap="none" strike="noStrike">
                          <a:solidFill>
                            <a:schemeClr val="dk1"/>
                          </a:solidFill>
                          <a:latin typeface="Times"/>
                          <a:ea typeface="Times"/>
                          <a:cs typeface="Times"/>
                          <a:sym typeface="Times"/>
                        </a:rPr>
                        <a:t> years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hlink"/>
                        </a:buClr>
                        <a:buSzPts val="1120"/>
                        <a:buFont typeface="Noto Sans Symbols"/>
                        <a:buNone/>
                      </a:pPr>
                      <a:r>
                        <a:rPr b="0" i="0" lang="en-US" sz="1400" u="none" cap="none" strike="noStrike">
                          <a:solidFill>
                            <a:schemeClr val="dk1"/>
                          </a:solidFill>
                          <a:latin typeface="Times"/>
                          <a:ea typeface="Times"/>
                          <a:cs typeface="Times"/>
                          <a:sym typeface="Times"/>
                        </a:rPr>
                        <a:t>6.4 </a:t>
                      </a:r>
                      <a:r>
                        <a:rPr b="0" i="0" lang="en-US" sz="1400" u="none" cap="none" strike="noStrike">
                          <a:solidFill>
                            <a:schemeClr val="dk1"/>
                          </a:solidFill>
                          <a:latin typeface="Noto Sans Symbols"/>
                          <a:ea typeface="Noto Sans Symbols"/>
                          <a:cs typeface="Noto Sans Symbols"/>
                          <a:sym typeface="Noto Sans Symbols"/>
                        </a:rPr>
                        <a:t>×</a:t>
                      </a:r>
                      <a:r>
                        <a:rPr b="0" i="0" lang="en-US" sz="1400" u="none" cap="none" strike="noStrike">
                          <a:solidFill>
                            <a:schemeClr val="dk1"/>
                          </a:solidFill>
                          <a:latin typeface="Times"/>
                          <a:ea typeface="Times"/>
                          <a:cs typeface="Times"/>
                          <a:sym typeface="Times"/>
                        </a:rPr>
                        <a:t> 10</a:t>
                      </a:r>
                      <a:r>
                        <a:rPr b="0" baseline="30000" i="0" lang="en-US" sz="1400" u="none" cap="none" strike="noStrike">
                          <a:solidFill>
                            <a:schemeClr val="dk1"/>
                          </a:solidFill>
                          <a:latin typeface="Times"/>
                          <a:ea typeface="Times"/>
                          <a:cs typeface="Times"/>
                          <a:sym typeface="Times"/>
                        </a:rPr>
                        <a:t>6</a:t>
                      </a:r>
                      <a:r>
                        <a:rPr b="0" i="0" lang="en-US" sz="1400" u="none" cap="none" strike="noStrike">
                          <a:solidFill>
                            <a:schemeClr val="dk1"/>
                          </a:solidFill>
                          <a:latin typeface="Times"/>
                          <a:ea typeface="Times"/>
                          <a:cs typeface="Times"/>
                          <a:sym typeface="Times"/>
                        </a:rPr>
                        <a:t> years</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82" name="Google Shape;182;p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10-Feb-21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2006-08-08T08:50:41Z</dcterms:created>
  <dc:creator>Rohini_T</dc:creator>
</cp:coreProperties>
</file>